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8" r:id="rId3"/>
    <p:sldId id="1435" r:id="rId4"/>
    <p:sldId id="1434" r:id="rId5"/>
    <p:sldId id="1436" r:id="rId6"/>
    <p:sldId id="1473" r:id="rId7"/>
    <p:sldId id="1438" r:id="rId8"/>
    <p:sldId id="1445" r:id="rId9"/>
    <p:sldId id="1446" r:id="rId10"/>
    <p:sldId id="1447" r:id="rId11"/>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B5"/>
    <a:srgbClr val="94B0DC"/>
    <a:srgbClr val="004EB6"/>
    <a:srgbClr val="FD391F"/>
    <a:srgbClr val="38B54A"/>
    <a:srgbClr val="224170"/>
    <a:srgbClr val="42A0BD"/>
    <a:srgbClr val="061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5" autoAdjust="0"/>
    <p:restoredTop sz="76116"/>
  </p:normalViewPr>
  <p:slideViewPr>
    <p:cSldViewPr snapToGrid="0">
      <p:cViewPr varScale="1">
        <p:scale>
          <a:sx n="88" d="100"/>
          <a:sy n="88" d="100"/>
        </p:scale>
        <p:origin x="1272"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13" d="100"/>
          <a:sy n="113" d="100"/>
        </p:scale>
        <p:origin x="39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2CA24-2A33-8346-9151-5836AE087767}" type="datetimeFigureOut">
              <a:rPr lang="en-US" smtClean="0"/>
              <a:t>10/15/2020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C6E9F-71AE-8D4D-A9EA-60879555D76E}" type="slidenum">
              <a:rPr lang="en-US" smtClean="0"/>
              <a:t>‹#›</a:t>
            </a:fld>
            <a:endParaRPr lang="en-US" dirty="0"/>
          </a:p>
        </p:txBody>
      </p:sp>
    </p:spTree>
    <p:extLst>
      <p:ext uri="{BB962C8B-B14F-4D97-AF65-F5344CB8AC3E}">
        <p14:creationId xmlns:p14="http://schemas.microsoft.com/office/powerpoint/2010/main" val="36340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and welcome to First Horizon’s </a:t>
            </a:r>
            <a:r>
              <a:rPr lang="en-US" sz="1200" b="1" kern="1200" dirty="0">
                <a:solidFill>
                  <a:schemeClr val="tx1"/>
                </a:solidFill>
                <a:effectLst/>
                <a:latin typeface="+mn-lt"/>
                <a:ea typeface="+mn-ea"/>
                <a:cs typeface="+mn-cs"/>
              </a:rPr>
              <a:t>Cyber Fraud virtual event – Securing the new normal. </a:t>
            </a:r>
            <a:endParaRPr lang="en-US" dirty="0"/>
          </a:p>
        </p:txBody>
      </p:sp>
      <p:sp>
        <p:nvSpPr>
          <p:cNvPr id="4" name="Slide Number Placeholder 3"/>
          <p:cNvSpPr>
            <a:spLocks noGrp="1"/>
          </p:cNvSpPr>
          <p:nvPr>
            <p:ph type="sldNum" sz="quarter" idx="5"/>
          </p:nvPr>
        </p:nvSpPr>
        <p:spPr/>
        <p:txBody>
          <a:bodyPr/>
          <a:lstStyle/>
          <a:p>
            <a:fld id="{8C8C6E9F-71AE-8D4D-A9EA-60879555D76E}" type="slidenum">
              <a:rPr lang="en-US" smtClean="0"/>
              <a:t>1</a:t>
            </a:fld>
            <a:endParaRPr lang="en-US" dirty="0"/>
          </a:p>
        </p:txBody>
      </p:sp>
    </p:spTree>
    <p:extLst>
      <p:ext uri="{BB962C8B-B14F-4D97-AF65-F5344CB8AC3E}">
        <p14:creationId xmlns:p14="http://schemas.microsoft.com/office/powerpoint/2010/main" val="275558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hope you walk away with these two key points – be diligent and talk to your banker or Treasury Management Sales Officer to understand what resources are right for your business.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once again for attending today’s event. A recording of this event will be forwarded your way in the coming days.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At the conclusion of this webinar, you will see a brief 2-question survey.   Please take a few moments to answer as you exit the webinar. Your responses will help us with future events. </a:t>
            </a:r>
            <a:endParaRPr lang="en-US" dirty="0">
              <a:effectLst/>
            </a:endParaRPr>
          </a:p>
          <a:p>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hope you have a great day.  This now concludes this webinar. Be well.</a:t>
            </a:r>
            <a:endParaRPr lang="en-US" dirty="0">
              <a:effectLst/>
            </a:endParaRPr>
          </a:p>
        </p:txBody>
      </p:sp>
      <p:sp>
        <p:nvSpPr>
          <p:cNvPr id="4" name="Slide Number Placeholder 3"/>
          <p:cNvSpPr>
            <a:spLocks noGrp="1"/>
          </p:cNvSpPr>
          <p:nvPr>
            <p:ph type="sldNum" sz="quarter" idx="5"/>
          </p:nvPr>
        </p:nvSpPr>
        <p:spPr/>
        <p:txBody>
          <a:bodyPr/>
          <a:lstStyle/>
          <a:p>
            <a:fld id="{8C8C6E9F-71AE-8D4D-A9EA-60879555D76E}" type="slidenum">
              <a:rPr lang="en-US" smtClean="0"/>
              <a:t>10</a:t>
            </a:fld>
            <a:endParaRPr lang="en-US" dirty="0"/>
          </a:p>
        </p:txBody>
      </p:sp>
    </p:spTree>
    <p:extLst>
      <p:ext uri="{BB962C8B-B14F-4D97-AF65-F5344CB8AC3E}">
        <p14:creationId xmlns:p14="http://schemas.microsoft.com/office/powerpoint/2010/main" val="6996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Donna Kasmiersky, Executive over our Treasury Management team for First Horizon.  We’re honored that you could join us today as we share our thoughts on this important and timely topic.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joined today by First Horizon’s President, Specialty Banking, who will share some opening comments.  Theresa Payton, leading cybersecurity expert and former White House CIO, will then share her insights and reveal the security issues hidden in you employees’ homes and how to help them work more safely.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Theresa’s discussion, we’ll move into a Q&amp;A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Steven Jones, First Horizon’s Chief Information Security Officer, will lead that segment.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feel free to use the Q&amp;A box, found on the right hand side of your screen, to submit questions.  Theresa will take as many as time allows.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all lines have been placed on mute and will remain so for the remainder of today’s presentation.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Today’s event is being recorded and will be forwarded to all attendees in the coming days.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now turn this event over to First Horizon’s President over Specialty Banking, David Popwell. David……</a:t>
            </a:r>
          </a:p>
          <a:p>
            <a:endParaRPr lang="en-US" dirty="0"/>
          </a:p>
        </p:txBody>
      </p:sp>
      <p:sp>
        <p:nvSpPr>
          <p:cNvPr id="4" name="Slide Number Placeholder 3"/>
          <p:cNvSpPr>
            <a:spLocks noGrp="1"/>
          </p:cNvSpPr>
          <p:nvPr>
            <p:ph type="sldNum" sz="quarter" idx="5"/>
          </p:nvPr>
        </p:nvSpPr>
        <p:spPr/>
        <p:txBody>
          <a:bodyPr/>
          <a:lstStyle/>
          <a:p>
            <a:fld id="{8C8C6E9F-71AE-8D4D-A9EA-60879555D76E}" type="slidenum">
              <a:rPr lang="en-US" smtClean="0"/>
              <a:t>2</a:t>
            </a:fld>
            <a:endParaRPr lang="en-US" dirty="0"/>
          </a:p>
        </p:txBody>
      </p:sp>
    </p:spTree>
    <p:extLst>
      <p:ext uri="{BB962C8B-B14F-4D97-AF65-F5344CB8AC3E}">
        <p14:creationId xmlns:p14="http://schemas.microsoft.com/office/powerpoint/2010/main" val="139015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DAVID POPWELL</a:t>
            </a:r>
            <a:r>
              <a:rPr lang="en-US" sz="1200" b="1" kern="1200" dirty="0">
                <a:solidFill>
                  <a:schemeClr val="tx1"/>
                </a:solidFill>
                <a:effectLst/>
                <a:latin typeface="+mn-lt"/>
                <a:ea typeface="+mn-ea"/>
                <a:cs typeface="+mn-cs"/>
              </a:rPr>
              <a:t> - WELCOME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Thank attendees </a:t>
            </a:r>
            <a:endParaRPr lang="en-US" dirty="0">
              <a:effectLst/>
            </a:endParaRPr>
          </a:p>
          <a:p>
            <a:pPr lvl="0"/>
            <a:r>
              <a:rPr lang="en-US" sz="1200" kern="1200" dirty="0">
                <a:solidFill>
                  <a:schemeClr val="tx1"/>
                </a:solidFill>
                <a:effectLst/>
                <a:latin typeface="+mn-lt"/>
                <a:ea typeface="+mn-ea"/>
                <a:cs typeface="+mn-cs"/>
              </a:rPr>
              <a:t>Share First Horizon’s strength &amp; stability</a:t>
            </a:r>
            <a:endParaRPr lang="en-US" dirty="0">
              <a:effectLst/>
            </a:endParaRPr>
          </a:p>
          <a:p>
            <a:pPr lvl="0"/>
            <a:r>
              <a:rPr lang="en-US" sz="1200" kern="1200" dirty="0">
                <a:solidFill>
                  <a:schemeClr val="tx1"/>
                </a:solidFill>
                <a:effectLst/>
                <a:latin typeface="+mn-lt"/>
                <a:ea typeface="+mn-ea"/>
                <a:cs typeface="+mn-cs"/>
              </a:rPr>
              <a:t>David will turn it back over to Donna Kasmiersky</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C8C6E9F-71AE-8D4D-A9EA-60879555D76E}" type="slidenum">
              <a:rPr lang="en-US" smtClean="0"/>
              <a:t>3</a:t>
            </a:fld>
            <a:endParaRPr lang="en-US" dirty="0"/>
          </a:p>
        </p:txBody>
      </p:sp>
    </p:spTree>
    <p:extLst>
      <p:ext uri="{BB962C8B-B14F-4D97-AF65-F5344CB8AC3E}">
        <p14:creationId xmlns:p14="http://schemas.microsoft.com/office/powerpoint/2010/main" val="304392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David.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It’s now my pleasure to welcome our keynote speaker…</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C8C6E9F-71AE-8D4D-A9EA-60879555D76E}" type="slidenum">
              <a:rPr lang="en-US" smtClean="0"/>
              <a:t>4</a:t>
            </a:fld>
            <a:endParaRPr lang="en-US" dirty="0"/>
          </a:p>
        </p:txBody>
      </p:sp>
    </p:spTree>
    <p:extLst>
      <p:ext uri="{BB962C8B-B14F-4D97-AF65-F5344CB8AC3E}">
        <p14:creationId xmlns:p14="http://schemas.microsoft.com/office/powerpoint/2010/main" val="165990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female to serve as White House chief information officer, Theresa Payton is one of America’s most respected authorities on cybersecurity, data breaches and fraud mitigation whose real-world strategies and solutions help public and private sector organizations protect their most valuable resources. She is a visionary in the digital world leading the way as an inventor of new security designs and has an approved US patent in security.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As Head of Intelligence on the CBS TV series, “Hunted,” Theresa and her elite team of command center investigators expose the perils and opportunities of our digital world. She is even featured in the 100 Fascinating Women Fighting Cybercrime book. The founder and CEO of cybersecurity consulting firm, Fortalice Solutions, LLC, Theresa is sought out by a wide range of organizations for her expertise in improving security systems against emerging threats. </a:t>
            </a:r>
            <a:endParaRPr lang="en-US" dirty="0">
              <a:effectLst/>
            </a:endParaRPr>
          </a:p>
          <a:p>
            <a:r>
              <a:rPr lang="en-US" sz="1200" kern="1200" dirty="0">
                <a:solidFill>
                  <a:schemeClr val="tx1"/>
                </a:solidFill>
                <a:effectLst/>
                <a:latin typeface="+mn-lt"/>
                <a:ea typeface="+mn-ea"/>
                <a:cs typeface="+mn-cs"/>
              </a:rPr>
              <a:t>Now she is here to reveal what we need to know today and look out for tomorrow in the ongoing battle against cybercrime.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It's now my pleasure to welcome Theresa Payton.  Theresa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C8C6E9F-71AE-8D4D-A9EA-60879555D76E}" type="slidenum">
              <a:rPr lang="en-US" smtClean="0"/>
              <a:t>5</a:t>
            </a:fld>
            <a:endParaRPr lang="en-US" dirty="0"/>
          </a:p>
        </p:txBody>
      </p:sp>
    </p:spTree>
    <p:extLst>
      <p:ext uri="{BB962C8B-B14F-4D97-AF65-F5344CB8AC3E}">
        <p14:creationId xmlns:p14="http://schemas.microsoft.com/office/powerpoint/2010/main" val="59950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Steven - Thank you Theresa.  We’ll now begin the Question and Answer segment of the call.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Q&amp;A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Steven - Thank you again Theresa for your time and insights this morning. To all of our participants, thank you for your questions. We were able to answer many of them, but unfortunately, we couldn’t get to them all. If you have additional questions, please reach out to your banker.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me turn it over to Donna Kasmiersky to wrap up our call today.</a:t>
            </a:r>
          </a:p>
        </p:txBody>
      </p:sp>
      <p:sp>
        <p:nvSpPr>
          <p:cNvPr id="4" name="Slide Number Placeholder 3"/>
          <p:cNvSpPr>
            <a:spLocks noGrp="1"/>
          </p:cNvSpPr>
          <p:nvPr>
            <p:ph type="sldNum" sz="quarter" idx="5"/>
          </p:nvPr>
        </p:nvSpPr>
        <p:spPr/>
        <p:txBody>
          <a:bodyPr/>
          <a:lstStyle/>
          <a:p>
            <a:fld id="{8C8C6E9F-71AE-8D4D-A9EA-60879555D76E}" type="slidenum">
              <a:rPr lang="en-US" smtClean="0"/>
              <a:t>6</a:t>
            </a:fld>
            <a:endParaRPr lang="en-US" dirty="0"/>
          </a:p>
        </p:txBody>
      </p:sp>
    </p:spTree>
    <p:extLst>
      <p:ext uri="{BB962C8B-B14F-4D97-AF65-F5344CB8AC3E}">
        <p14:creationId xmlns:p14="http://schemas.microsoft.com/office/powerpoint/2010/main" val="153878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to our speakers and to all of you for joining us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wrap up I want to share a few best practices to ensure the information today is not just informative but actionable for you and your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8C6E9F-71AE-8D4D-A9EA-60879555D76E}" type="slidenum">
              <a:rPr lang="en-US" smtClean="0"/>
              <a:t>7</a:t>
            </a:fld>
            <a:endParaRPr lang="en-US" dirty="0"/>
          </a:p>
        </p:txBody>
      </p:sp>
    </p:spTree>
    <p:extLst>
      <p:ext uri="{BB962C8B-B14F-4D97-AF65-F5344CB8AC3E}">
        <p14:creationId xmlns:p14="http://schemas.microsoft.com/office/powerpoint/2010/main" val="101349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Did you know that NACHA, who manages and governs the Automated Clearinghouse (ACH) Network, encourages businesses to monitor their bank accounts daily as unauthorized ACH transactions can only be returned within 24 hours of receipt?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Disputes outside of the 24-hour window must be handled through the normal fraud process which costs you time and money.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Diligence is your first line of defense to protect yourself against fraud.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Monitor accounts, safeguard credentials, escalate suspicious activity - these are all examples of simple steps that cost nothing and can save your business both the time and money it takes to recover from fraud.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C8C6E9F-71AE-8D4D-A9EA-60879555D76E}" type="slidenum">
              <a:rPr lang="en-US" smtClean="0"/>
              <a:t>8</a:t>
            </a:fld>
            <a:endParaRPr lang="en-US" dirty="0"/>
          </a:p>
        </p:txBody>
      </p:sp>
    </p:spTree>
    <p:extLst>
      <p:ext uri="{BB962C8B-B14F-4D97-AF65-F5344CB8AC3E}">
        <p14:creationId xmlns:p14="http://schemas.microsoft.com/office/powerpoint/2010/main" val="12713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because we understand there is more at risk than revenue, there are additional steps you can take to help secure your bottom 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Treasury Management resources are designed to strengthen fraud protection. From setting transaction limits or establishing dual approvals to matching checks presented against an approved list or preventing release of wired funds outside of the U.S., we’re here to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8C6E9F-71AE-8D4D-A9EA-60879555D76E}" type="slidenum">
              <a:rPr lang="en-US" smtClean="0"/>
              <a:t>9</a:t>
            </a:fld>
            <a:endParaRPr lang="en-US" dirty="0"/>
          </a:p>
        </p:txBody>
      </p:sp>
    </p:spTree>
    <p:extLst>
      <p:ext uri="{BB962C8B-B14F-4D97-AF65-F5344CB8AC3E}">
        <p14:creationId xmlns:p14="http://schemas.microsoft.com/office/powerpoint/2010/main" val="296425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B24CCF-B846-F149-800D-D29B7202F65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D4A677-FAC4-564B-AC11-B3CBF7D0271D}"/>
              </a:ext>
            </a:extLst>
          </p:cNvPr>
          <p:cNvSpPr>
            <a:spLocks noGrp="1"/>
          </p:cNvSpPr>
          <p:nvPr>
            <p:ph type="ctrTitle"/>
          </p:nvPr>
        </p:nvSpPr>
        <p:spPr>
          <a:xfrm>
            <a:off x="1280551" y="2313979"/>
            <a:ext cx="10171813" cy="1233379"/>
          </a:xfrm>
        </p:spPr>
        <p:txBody>
          <a:bodyPr anchor="b">
            <a:noAutofit/>
          </a:bodyPr>
          <a:lstStyle>
            <a:lvl1pPr algn="l">
              <a:defRPr lang="en-US" sz="5400" b="1" kern="1200" baseline="0" dirty="0" smtClean="0">
                <a:solidFill>
                  <a:schemeClr val="bg1"/>
                </a:solidFill>
                <a:latin typeface="+mn-lt"/>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3C03F49-F864-8F43-AD6D-C990CFDC3A68}"/>
              </a:ext>
            </a:extLst>
          </p:cNvPr>
          <p:cNvSpPr>
            <a:spLocks noGrp="1"/>
          </p:cNvSpPr>
          <p:nvPr>
            <p:ph type="subTitle" idx="1"/>
          </p:nvPr>
        </p:nvSpPr>
        <p:spPr>
          <a:xfrm>
            <a:off x="1280552" y="3687823"/>
            <a:ext cx="9144000" cy="604927"/>
          </a:xfrm>
          <a:prstGeom prst="rect">
            <a:avLst/>
          </a:prstGeom>
        </p:spPr>
        <p:txBody>
          <a:bodyPr>
            <a:normAutofit/>
          </a:bodyPr>
          <a:lstStyle>
            <a:lvl1pPr marL="0" indent="0" algn="l">
              <a:buNone/>
              <a:defRPr lang="en-US" sz="2800" kern="1200" baseline="0" dirty="0" smtClean="0">
                <a:solidFill>
                  <a:schemeClr val="bg1"/>
                </a:solidFill>
                <a:latin typeface="+mn-lt"/>
                <a:ea typeface="Helvetica Neue" panose="02000503000000020004" pitchFamily="2" charset="0"/>
                <a:cs typeface="Helvetica Neue" panose="02000503000000020004"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A26D2DEF-0A5B-2443-8BD1-C5294390F905}"/>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8AA13771-CCF0-FF43-AC10-D49119EEB3A0}"/>
              </a:ext>
            </a:extLst>
          </p:cNvPr>
          <p:cNvSpPr>
            <a:spLocks noGrp="1"/>
          </p:cNvSpPr>
          <p:nvPr>
            <p:ph type="sldNum" sz="quarter" idx="11"/>
          </p:nvPr>
        </p:nvSpPr>
        <p:spPr>
          <a:xfrm>
            <a:off x="11129143" y="6378910"/>
            <a:ext cx="423261" cy="264651"/>
          </a:xfrm>
          <a:prstGeom prst="rect">
            <a:avLst/>
          </a:prstGeom>
        </p:spPr>
        <p:txBody>
          <a:bodyPr/>
          <a:lstStyle/>
          <a:p>
            <a:fld id="{3B85F1E8-D400-49BE-AA9B-33721C4B753B}" type="slidenum">
              <a:rPr lang="en-US" smtClean="0"/>
              <a:pPr/>
              <a:t>‹#›</a:t>
            </a:fld>
            <a:endParaRPr lang="en-US" dirty="0"/>
          </a:p>
        </p:txBody>
      </p:sp>
      <p:pic>
        <p:nvPicPr>
          <p:cNvPr id="10" name="Picture 7">
            <a:extLst>
              <a:ext uri="{FF2B5EF4-FFF2-40B4-BE49-F238E27FC236}">
                <a16:creationId xmlns:a16="http://schemas.microsoft.com/office/drawing/2014/main" id="{7543B622-449D-134E-B770-786D5499D219}"/>
              </a:ext>
            </a:extLst>
          </p:cNvPr>
          <p:cNvPicPr>
            <a:picLocks noChangeAspect="1" noChangeArrowheads="1"/>
          </p:cNvPicPr>
          <p:nvPr userDrawn="1"/>
        </p:nvPicPr>
        <p:blipFill>
          <a:blip r:embed="rId3"/>
          <a:stretch>
            <a:fillRect/>
          </a:stretch>
        </p:blipFill>
        <p:spPr bwMode="auto">
          <a:xfrm>
            <a:off x="914400" y="914400"/>
            <a:ext cx="469392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24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alpha val="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085D6B-2319-F04F-8B4F-251C8A2CA001}"/>
              </a:ext>
            </a:extLst>
          </p:cNvPr>
          <p:cNvPicPr>
            <a:picLocks noChangeAspect="1"/>
          </p:cNvPicPr>
          <p:nvPr userDrawn="1"/>
        </p:nvPicPr>
        <p:blipFill>
          <a:blip r:embed="rId2"/>
          <a:stretch>
            <a:fillRect/>
          </a:stretch>
        </p:blipFill>
        <p:spPr>
          <a:xfrm>
            <a:off x="0" y="8293"/>
            <a:ext cx="12192000" cy="6858000"/>
          </a:xfrm>
          <a:prstGeom prst="rect">
            <a:avLst/>
          </a:prstGeom>
        </p:spPr>
      </p:pic>
      <p:sp>
        <p:nvSpPr>
          <p:cNvPr id="2" name="Title 1">
            <a:extLst>
              <a:ext uri="{FF2B5EF4-FFF2-40B4-BE49-F238E27FC236}">
                <a16:creationId xmlns:a16="http://schemas.microsoft.com/office/drawing/2014/main" id="{DEF2E13B-55CA-2A4C-8DE7-1CC4FC6943F4}"/>
              </a:ext>
            </a:extLst>
          </p:cNvPr>
          <p:cNvSpPr>
            <a:spLocks noGrp="1"/>
          </p:cNvSpPr>
          <p:nvPr>
            <p:ph type="title"/>
          </p:nvPr>
        </p:nvSpPr>
        <p:spPr>
          <a:xfrm>
            <a:off x="1244010" y="2052084"/>
            <a:ext cx="5411972" cy="2275368"/>
          </a:xfrm>
        </p:spPr>
        <p:txBody>
          <a:bodyPr anchor="t">
            <a:normAutofit/>
          </a:bodyPr>
          <a:lstStyle>
            <a:lvl1pPr>
              <a:defRPr sz="4800" b="1">
                <a:solidFill>
                  <a:schemeClr val="bg1"/>
                </a:solidFill>
                <a:latin typeface="+mn-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9C5094D4-3108-2543-A960-C8813F3A6E92}"/>
              </a:ext>
            </a:extLst>
          </p:cNvPr>
          <p:cNvCxnSpPr/>
          <p:nvPr/>
        </p:nvCxnSpPr>
        <p:spPr>
          <a:xfrm>
            <a:off x="-148856" y="1552353"/>
            <a:ext cx="128016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D593556-E4CD-194F-A908-AA28B6D63222}"/>
              </a:ext>
            </a:extLst>
          </p:cNvPr>
          <p:cNvSpPr>
            <a:spLocks noGrp="1"/>
          </p:cNvSpPr>
          <p:nvPr>
            <p:ph type="sldNum" sz="quarter" idx="4"/>
          </p:nvPr>
        </p:nvSpPr>
        <p:spPr>
          <a:xfrm>
            <a:off x="10635367" y="6380731"/>
            <a:ext cx="423261" cy="264651"/>
          </a:xfrm>
          <a:prstGeom prst="rect">
            <a:avLst/>
          </a:prstGeom>
        </p:spPr>
        <p:txBody>
          <a:bodyPr vert="horz" lIns="91440" tIns="45720" rIns="91440" bIns="45720" rtlCol="0" anchor="b" anchorCtr="0"/>
          <a:lstStyle>
            <a:lvl1pPr algn="ctr">
              <a:defRPr lang="en-US" sz="90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B85F1E8-D400-49BE-AA9B-33721C4B753B}" type="slidenum">
              <a:rPr lang="en-US" smtClean="0"/>
              <a:t>‹#›</a:t>
            </a:fld>
            <a:endParaRPr lang="en-US" dirty="0"/>
          </a:p>
        </p:txBody>
      </p:sp>
    </p:spTree>
    <p:extLst>
      <p:ext uri="{BB962C8B-B14F-4D97-AF65-F5344CB8AC3E}">
        <p14:creationId xmlns:p14="http://schemas.microsoft.com/office/powerpoint/2010/main" val="26863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bg>
      <p:bgPr>
        <a:solidFill>
          <a:schemeClr val="accent1">
            <a:alpha val="0"/>
          </a:schemeClr>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4D593556-E4CD-194F-A908-AA28B6D63222}"/>
              </a:ext>
            </a:extLst>
          </p:cNvPr>
          <p:cNvSpPr>
            <a:spLocks noGrp="1"/>
          </p:cNvSpPr>
          <p:nvPr>
            <p:ph type="sldNum" sz="quarter" idx="4"/>
          </p:nvPr>
        </p:nvSpPr>
        <p:spPr>
          <a:xfrm>
            <a:off x="11129143" y="6408163"/>
            <a:ext cx="423261" cy="264651"/>
          </a:xfrm>
          <a:prstGeom prst="rect">
            <a:avLst/>
          </a:prstGeom>
        </p:spPr>
        <p:txBody>
          <a:bodyPr vert="horz" lIns="91440" tIns="45720" rIns="91440" bIns="45720" rtlCol="0" anchor="b" anchorCtr="0"/>
          <a:lstStyle>
            <a:lvl1pPr algn="ctr">
              <a:defRPr lang="en-US" sz="90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B85F1E8-D400-49BE-AA9B-33721C4B753B}" type="slidenum">
              <a:rPr lang="en-US" smtClean="0"/>
              <a:t>‹#›</a:t>
            </a:fld>
            <a:endParaRPr lang="en-US" dirty="0"/>
          </a:p>
        </p:txBody>
      </p:sp>
      <p:sp>
        <p:nvSpPr>
          <p:cNvPr id="3" name="Rectangle 2">
            <a:extLst>
              <a:ext uri="{FF2B5EF4-FFF2-40B4-BE49-F238E27FC236}">
                <a16:creationId xmlns:a16="http://schemas.microsoft.com/office/drawing/2014/main" id="{C234A99C-FB43-E448-98A4-D95973FB1A3C}"/>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8330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Alternate">
    <p:bg>
      <p:bgPr>
        <a:solidFill>
          <a:schemeClr val="accent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F2674A-F3E7-0540-AAFA-BEA3493D513C}"/>
              </a:ext>
            </a:extLst>
          </p:cNvPr>
          <p:cNvPicPr>
            <a:picLocks noChangeAspect="1"/>
          </p:cNvPicPr>
          <p:nvPr userDrawn="1"/>
        </p:nvPicPr>
        <p:blipFill>
          <a:blip r:embed="rId2"/>
          <a:stretch>
            <a:fillRect/>
          </a:stretch>
        </p:blipFill>
        <p:spPr>
          <a:xfrm>
            <a:off x="0" y="478"/>
            <a:ext cx="12191150" cy="6857522"/>
          </a:xfrm>
          <a:prstGeom prst="rect">
            <a:avLst/>
          </a:prstGeom>
        </p:spPr>
      </p:pic>
      <p:cxnSp>
        <p:nvCxnSpPr>
          <p:cNvPr id="6" name="Straight Connector 5">
            <a:extLst>
              <a:ext uri="{FF2B5EF4-FFF2-40B4-BE49-F238E27FC236}">
                <a16:creationId xmlns:a16="http://schemas.microsoft.com/office/drawing/2014/main" id="{DE80E341-FD6D-6344-91DE-49009397B12E}"/>
              </a:ext>
            </a:extLst>
          </p:cNvPr>
          <p:cNvCxnSpPr/>
          <p:nvPr/>
        </p:nvCxnSpPr>
        <p:spPr>
          <a:xfrm>
            <a:off x="-148856" y="1552353"/>
            <a:ext cx="12801600"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62E9269-455E-CA43-9705-494CF5BB59F1}"/>
              </a:ext>
            </a:extLst>
          </p:cNvPr>
          <p:cNvSpPr>
            <a:spLocks noGrp="1"/>
          </p:cNvSpPr>
          <p:nvPr>
            <p:ph type="title"/>
          </p:nvPr>
        </p:nvSpPr>
        <p:spPr>
          <a:xfrm>
            <a:off x="1244010" y="2052084"/>
            <a:ext cx="5411972" cy="2275368"/>
          </a:xfrm>
        </p:spPr>
        <p:txBody>
          <a:bodyPr anchor="t">
            <a:normAutofit/>
          </a:bodyPr>
          <a:lstStyle>
            <a:lvl1pPr>
              <a:defRPr sz="4800" b="1">
                <a:solidFill>
                  <a:schemeClr val="accent1"/>
                </a:solidFill>
                <a:latin typeface="+mn-lt"/>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324DC62C-1A0D-024B-8CBB-E3B91D11096E}"/>
              </a:ext>
            </a:extLst>
          </p:cNvPr>
          <p:cNvSpPr>
            <a:spLocks noGrp="1"/>
          </p:cNvSpPr>
          <p:nvPr>
            <p:ph type="sldNum" sz="quarter" idx="4"/>
          </p:nvPr>
        </p:nvSpPr>
        <p:spPr>
          <a:xfrm>
            <a:off x="10635367" y="6380731"/>
            <a:ext cx="423261" cy="264651"/>
          </a:xfrm>
          <a:prstGeom prst="rect">
            <a:avLst/>
          </a:prstGeom>
        </p:spPr>
        <p:txBody>
          <a:bodyPr vert="horz" lIns="91440" tIns="45720" rIns="91440" bIns="45720" rtlCol="0" anchor="b" anchorCtr="0"/>
          <a:lstStyle>
            <a:lvl1pPr algn="ctr">
              <a:defRPr lang="en-US" sz="90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B85F1E8-D400-49BE-AA9B-33721C4B753B}" type="slidenum">
              <a:rPr lang="en-US" smtClean="0"/>
              <a:t>‹#›</a:t>
            </a:fld>
            <a:endParaRPr lang="en-US" dirty="0"/>
          </a:p>
        </p:txBody>
      </p:sp>
    </p:spTree>
    <p:extLst>
      <p:ext uri="{BB962C8B-B14F-4D97-AF65-F5344CB8AC3E}">
        <p14:creationId xmlns:p14="http://schemas.microsoft.com/office/powerpoint/2010/main" val="654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75B7E-986E-414F-AE55-070F886B2D3C}"/>
              </a:ext>
            </a:extLst>
          </p:cNvPr>
          <p:cNvPicPr>
            <a:picLocks noChangeAspect="1"/>
          </p:cNvPicPr>
          <p:nvPr userDrawn="1"/>
        </p:nvPicPr>
        <p:blipFill rotWithShape="1">
          <a:blip r:embed="rId2"/>
          <a:srcRect l="87239" t="89743" r="-1"/>
          <a:stretch/>
        </p:blipFill>
        <p:spPr>
          <a:xfrm>
            <a:off x="10635367" y="6154614"/>
            <a:ext cx="1555783" cy="703385"/>
          </a:xfrm>
          <a:prstGeom prst="rect">
            <a:avLst/>
          </a:prstGeom>
        </p:spPr>
      </p:pic>
      <p:sp>
        <p:nvSpPr>
          <p:cNvPr id="7" name="Slide Number Placeholder 5">
            <a:extLst>
              <a:ext uri="{FF2B5EF4-FFF2-40B4-BE49-F238E27FC236}">
                <a16:creationId xmlns:a16="http://schemas.microsoft.com/office/drawing/2014/main" id="{E2BB8C6B-F620-B44F-AEFC-7B8117CEF86C}"/>
              </a:ext>
            </a:extLst>
          </p:cNvPr>
          <p:cNvSpPr txBox="1">
            <a:spLocks/>
          </p:cNvSpPr>
          <p:nvPr userDrawn="1"/>
        </p:nvSpPr>
        <p:spPr>
          <a:xfrm>
            <a:off x="10635367" y="6380731"/>
            <a:ext cx="423261" cy="264651"/>
          </a:xfrm>
          <a:prstGeom prst="rect">
            <a:avLst/>
          </a:prstGeom>
        </p:spPr>
        <p:txBody>
          <a:bodyPr vert="horz" lIns="91440" tIns="45720" rIns="91440" bIns="45720" rtlCol="0" anchor="b" anchorCtr="0"/>
          <a:lstStyle>
            <a:defPPr>
              <a:defRPr lang="en-US"/>
            </a:defPPr>
            <a:lvl1pPr marL="0" algn="ctr" defTabSz="685800" rtl="0" eaLnBrk="1" latinLnBrk="0" hangingPunct="1">
              <a:defRPr lang="en-US" sz="900" kern="120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B85F1E8-D400-49BE-AA9B-33721C4B753B}" type="slidenum">
              <a:rPr lang="en-US" smtClean="0"/>
              <a:pPr/>
              <a:t>‹#›</a:t>
            </a:fld>
            <a:endParaRPr lang="en-US" dirty="0"/>
          </a:p>
        </p:txBody>
      </p:sp>
      <p:sp>
        <p:nvSpPr>
          <p:cNvPr id="3" name="Content Placeholder 2">
            <a:extLst>
              <a:ext uri="{FF2B5EF4-FFF2-40B4-BE49-F238E27FC236}">
                <a16:creationId xmlns:a16="http://schemas.microsoft.com/office/drawing/2014/main" id="{D2BBC1E6-A8AF-164A-8179-986A462FF3B2}"/>
              </a:ext>
            </a:extLst>
          </p:cNvPr>
          <p:cNvSpPr>
            <a:spLocks noGrp="1"/>
          </p:cNvSpPr>
          <p:nvPr>
            <p:ph idx="1"/>
          </p:nvPr>
        </p:nvSpPr>
        <p:spPr>
          <a:xfrm>
            <a:off x="662577" y="1076213"/>
            <a:ext cx="10515600" cy="3075984"/>
          </a:xfrm>
          <a:prstGeom prst="rect">
            <a:avLst/>
          </a:prstGeom>
        </p:spPr>
        <p:txBody>
          <a:bodyPr/>
          <a:lstStyle>
            <a:lvl1pPr>
              <a:defRPr lang="en-US" sz="2400" kern="1200" dirty="0">
                <a:solidFill>
                  <a:schemeClr val="tx1"/>
                </a:solidFill>
                <a:latin typeface="+mn-lt"/>
                <a:ea typeface="Helvetica Neue" panose="02000503000000020004" pitchFamily="2" charset="0"/>
                <a:cs typeface="Helvetica Neue" panose="02000503000000020004" pitchFamily="2" charset="0"/>
              </a:defRPr>
            </a:lvl1pPr>
            <a:lvl2pPr>
              <a:defRPr sz="2133">
                <a:latin typeface="+mn-lt"/>
              </a:defRPr>
            </a:lvl2pPr>
            <a:lvl3pPr>
              <a:defRPr sz="1867">
                <a:latin typeface="+mn-lt"/>
              </a:defRPr>
            </a:lvl3pPr>
            <a:lvl4pPr>
              <a:defRPr sz="1600">
                <a:latin typeface="+mn-lt"/>
              </a:defRPr>
            </a:lvl4pPr>
            <a:lvl5pPr>
              <a:defRPr lang="en-US" sz="1333" kern="1200" dirty="0">
                <a:solidFill>
                  <a:schemeClr val="tx1"/>
                </a:solidFill>
                <a:latin typeface="+mn-lt"/>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5EC579C0-F452-BB4E-A677-5451488340E2}"/>
              </a:ext>
            </a:extLst>
          </p:cNvPr>
          <p:cNvSpPr>
            <a:spLocks noGrp="1"/>
          </p:cNvSpPr>
          <p:nvPr>
            <p:ph type="title"/>
          </p:nvPr>
        </p:nvSpPr>
        <p:spPr>
          <a:xfrm>
            <a:off x="662577" y="283029"/>
            <a:ext cx="10515600" cy="560719"/>
          </a:xfrm>
          <a:prstGeom prst="rect">
            <a:avLst/>
          </a:prstGeom>
        </p:spPr>
        <p:txBody>
          <a:bodyPr vert="horz" lIns="91440" tIns="45720" rIns="91440" bIns="45720" rtlCol="0" anchor="ctr">
            <a:noAutofit/>
          </a:bodyPr>
          <a:lstStyle>
            <a:lvl1pPr>
              <a:defRPr sz="3200">
                <a:latin typeface="+mn-lt"/>
              </a:defRPr>
            </a:lvl1pPr>
          </a:lstStyle>
          <a:p>
            <a:r>
              <a:rPr lang="en-US" dirty="0"/>
              <a:t>Click to edit Master title style</a:t>
            </a:r>
          </a:p>
        </p:txBody>
      </p:sp>
      <p:sp>
        <p:nvSpPr>
          <p:cNvPr id="16" name="Footer Placeholder 4">
            <a:extLst>
              <a:ext uri="{FF2B5EF4-FFF2-40B4-BE49-F238E27FC236}">
                <a16:creationId xmlns:a16="http://schemas.microsoft.com/office/drawing/2014/main" id="{560B0537-649E-F54E-8CE6-B04257041197}"/>
              </a:ext>
            </a:extLst>
          </p:cNvPr>
          <p:cNvSpPr>
            <a:spLocks noGrp="1"/>
          </p:cNvSpPr>
          <p:nvPr>
            <p:ph type="ftr" sz="quarter" idx="3"/>
          </p:nvPr>
        </p:nvSpPr>
        <p:spPr>
          <a:xfrm>
            <a:off x="662577" y="6591146"/>
            <a:ext cx="5318051" cy="117025"/>
          </a:xfrm>
          <a:prstGeom prst="rect">
            <a:avLst/>
          </a:prstGeom>
        </p:spPr>
        <p:txBody>
          <a:bodyPr vert="horz" lIns="91440" tIns="45720" rIns="91440" bIns="45720" rtlCol="0" anchor="ctr"/>
          <a:lstStyle>
            <a:lvl1pPr algn="l">
              <a:defRPr lang="en-US" sz="900" kern="1200" dirty="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Tree>
    <p:extLst>
      <p:ext uri="{BB962C8B-B14F-4D97-AF65-F5344CB8AC3E}">
        <p14:creationId xmlns:p14="http://schemas.microsoft.com/office/powerpoint/2010/main" val="96442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43666B-A45D-E640-8462-C8007AB3D86E}"/>
              </a:ext>
            </a:extLst>
          </p:cNvPr>
          <p:cNvPicPr>
            <a:picLocks noChangeAspect="1"/>
          </p:cNvPicPr>
          <p:nvPr userDrawn="1"/>
        </p:nvPicPr>
        <p:blipFill>
          <a:blip r:embed="rId7"/>
          <a:stretch>
            <a:fillRect/>
          </a:stretch>
        </p:blipFill>
        <p:spPr>
          <a:xfrm>
            <a:off x="-850" y="-1"/>
            <a:ext cx="12192000" cy="6858000"/>
          </a:xfrm>
          <a:prstGeom prst="rect">
            <a:avLst/>
          </a:prstGeom>
        </p:spPr>
      </p:pic>
      <p:sp>
        <p:nvSpPr>
          <p:cNvPr id="2" name="Title Placeholder 1">
            <a:extLst>
              <a:ext uri="{FF2B5EF4-FFF2-40B4-BE49-F238E27FC236}">
                <a16:creationId xmlns:a16="http://schemas.microsoft.com/office/drawing/2014/main" id="{00C10A20-DE51-5648-ACE3-57B307B8FEFB}"/>
              </a:ext>
            </a:extLst>
          </p:cNvPr>
          <p:cNvSpPr>
            <a:spLocks noGrp="1"/>
          </p:cNvSpPr>
          <p:nvPr>
            <p:ph type="title"/>
          </p:nvPr>
        </p:nvSpPr>
        <p:spPr>
          <a:xfrm>
            <a:off x="662577" y="195843"/>
            <a:ext cx="10515600" cy="6379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4CA7A3-0D99-DD4E-B444-A2E2816DE24C}"/>
              </a:ext>
            </a:extLst>
          </p:cNvPr>
          <p:cNvSpPr>
            <a:spLocks noGrp="1"/>
          </p:cNvSpPr>
          <p:nvPr>
            <p:ph type="body" idx="1"/>
          </p:nvPr>
        </p:nvSpPr>
        <p:spPr>
          <a:xfrm>
            <a:off x="662577" y="1295679"/>
            <a:ext cx="10515600" cy="37182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C2839BE-68D9-4247-A58E-005DD9FD7356}"/>
              </a:ext>
            </a:extLst>
          </p:cNvPr>
          <p:cNvSpPr>
            <a:spLocks noGrp="1"/>
          </p:cNvSpPr>
          <p:nvPr>
            <p:ph type="ftr" sz="quarter" idx="3"/>
          </p:nvPr>
        </p:nvSpPr>
        <p:spPr>
          <a:xfrm>
            <a:off x="662577" y="6591146"/>
            <a:ext cx="5318051" cy="117025"/>
          </a:xfrm>
          <a:prstGeom prst="rect">
            <a:avLst/>
          </a:prstGeom>
        </p:spPr>
        <p:txBody>
          <a:bodyPr vert="horz" lIns="91440" tIns="45720" rIns="91440" bIns="45720" rtlCol="0" anchor="ctr"/>
          <a:lstStyle>
            <a:lvl1pPr algn="l">
              <a:defRPr lang="en-US" sz="900" kern="1200" dirty="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cxnSp>
        <p:nvCxnSpPr>
          <p:cNvPr id="7" name="Straight Connector 6">
            <a:extLst>
              <a:ext uri="{FF2B5EF4-FFF2-40B4-BE49-F238E27FC236}">
                <a16:creationId xmlns:a16="http://schemas.microsoft.com/office/drawing/2014/main" id="{DA258027-1D3F-BE4B-8B4B-F586399AAC39}"/>
              </a:ext>
            </a:extLst>
          </p:cNvPr>
          <p:cNvCxnSpPr>
            <a:cxnSpLocks/>
          </p:cNvCxnSpPr>
          <p:nvPr/>
        </p:nvCxnSpPr>
        <p:spPr>
          <a:xfrm flipH="1" flipV="1">
            <a:off x="229705" y="6451217"/>
            <a:ext cx="10743097" cy="60019"/>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4C91D37-9BA7-9C41-B293-9149FEBD2E46}"/>
              </a:ext>
            </a:extLst>
          </p:cNvPr>
          <p:cNvPicPr>
            <a:picLocks noChangeAspect="1"/>
          </p:cNvPicPr>
          <p:nvPr userDrawn="1"/>
        </p:nvPicPr>
        <p:blipFill rotWithShape="1">
          <a:blip r:embed="rId8"/>
          <a:srcRect l="87239" t="89743" r="-1"/>
          <a:stretch/>
        </p:blipFill>
        <p:spPr>
          <a:xfrm>
            <a:off x="10635367" y="6154614"/>
            <a:ext cx="1555783" cy="703385"/>
          </a:xfrm>
          <a:prstGeom prst="rect">
            <a:avLst/>
          </a:prstGeom>
        </p:spPr>
      </p:pic>
      <p:sp>
        <p:nvSpPr>
          <p:cNvPr id="12" name="Slide Number Placeholder 5">
            <a:extLst>
              <a:ext uri="{FF2B5EF4-FFF2-40B4-BE49-F238E27FC236}">
                <a16:creationId xmlns:a16="http://schemas.microsoft.com/office/drawing/2014/main" id="{0F883658-CA36-3845-BB0B-4F52C527AAAF}"/>
              </a:ext>
            </a:extLst>
          </p:cNvPr>
          <p:cNvSpPr txBox="1">
            <a:spLocks/>
          </p:cNvSpPr>
          <p:nvPr userDrawn="1"/>
        </p:nvSpPr>
        <p:spPr>
          <a:xfrm>
            <a:off x="10635367" y="6380731"/>
            <a:ext cx="423261" cy="264651"/>
          </a:xfrm>
          <a:prstGeom prst="rect">
            <a:avLst/>
          </a:prstGeom>
        </p:spPr>
        <p:txBody>
          <a:bodyPr vert="horz" lIns="91440" tIns="45720" rIns="91440" bIns="45720" rtlCol="0" anchor="b" anchorCtr="0"/>
          <a:lstStyle>
            <a:defPPr>
              <a:defRPr lang="en-US"/>
            </a:defPPr>
            <a:lvl1pPr marL="0" algn="ctr" defTabSz="685800" rtl="0" eaLnBrk="1" latinLnBrk="0" hangingPunct="1">
              <a:defRPr lang="en-US" sz="900" kern="120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B85F1E8-D400-49BE-AA9B-33721C4B753B}" type="slidenum">
              <a:rPr lang="en-US" smtClean="0"/>
              <a:pPr/>
              <a:t>‹#›</a:t>
            </a:fld>
            <a:endParaRPr lang="en-US" dirty="0"/>
          </a:p>
        </p:txBody>
      </p:sp>
    </p:spTree>
    <p:extLst>
      <p:ext uri="{BB962C8B-B14F-4D97-AF65-F5344CB8AC3E}">
        <p14:creationId xmlns:p14="http://schemas.microsoft.com/office/powerpoint/2010/main" val="1289111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377" rtl="0" eaLnBrk="1" latinLnBrk="0" hangingPunct="1">
        <a:lnSpc>
          <a:spcPct val="90000"/>
        </a:lnSpc>
        <a:spcBef>
          <a:spcPct val="0"/>
        </a:spcBef>
        <a:buNone/>
        <a:defRPr lang="en-US" sz="3733" kern="1200" baseline="0" dirty="0">
          <a:solidFill>
            <a:schemeClr val="accent1"/>
          </a:solidFill>
          <a:latin typeface="+mn-lt"/>
          <a:ea typeface="Helvetica Neue" panose="02000503000000020004" pitchFamily="2" charset="0"/>
          <a:cs typeface="Helvetica Neue" panose="02000503000000020004" pitchFamily="2"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Helvetica Neue" panose="02000503000000020004" pitchFamily="2" charset="0"/>
          <a:cs typeface="Helvetica Neue" panose="02000503000000020004"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Helvetica Neue" panose="020005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Helvetica Neue" panose="02000503000000020004" pitchFamily="2" charset="0"/>
          <a:cs typeface="Helvetica Neue" panose="02000503000000020004"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Helvetica Neue" panose="02000503000000020004" pitchFamily="2" charset="0"/>
          <a:cs typeface="Helvetica Neue" panose="02000503000000020004"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Helvetica Neue" panose="02000503000000020004" pitchFamily="2" charset="0"/>
          <a:cs typeface="Helvetica Neue" panose="02000503000000020004"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rsthorizon.com/Landing/Corporate/Fraud-Protection-Webinar"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960" y="2537756"/>
            <a:ext cx="10171813" cy="1233379"/>
          </a:xfrm>
        </p:spPr>
        <p:txBody>
          <a:bodyPr anchor="t"/>
          <a:lstStyle/>
          <a:p>
            <a:r>
              <a:rPr lang="en-US" sz="4800" dirty="0"/>
              <a:t>Securing the New Normal </a:t>
            </a:r>
            <a:br>
              <a:rPr lang="en-US" sz="4800" dirty="0"/>
            </a:br>
            <a:r>
              <a:rPr lang="en-US" sz="4800" dirty="0"/>
              <a:t>Virtual Event  </a:t>
            </a:r>
          </a:p>
        </p:txBody>
      </p:sp>
      <p:sp>
        <p:nvSpPr>
          <p:cNvPr id="3" name="Subtitle 2"/>
          <p:cNvSpPr>
            <a:spLocks noGrp="1"/>
          </p:cNvSpPr>
          <p:nvPr>
            <p:ph type="subTitle" idx="1"/>
          </p:nvPr>
        </p:nvSpPr>
        <p:spPr>
          <a:xfrm>
            <a:off x="1168960" y="3964925"/>
            <a:ext cx="9144000" cy="604927"/>
          </a:xfrm>
        </p:spPr>
        <p:txBody>
          <a:bodyPr>
            <a:normAutofit/>
          </a:bodyPr>
          <a:lstStyle/>
          <a:p>
            <a:r>
              <a:rPr lang="en-US" sz="2000" i="1" dirty="0"/>
              <a:t>October 2020</a:t>
            </a:r>
          </a:p>
        </p:txBody>
      </p:sp>
      <p:sp>
        <p:nvSpPr>
          <p:cNvPr id="4" name="Slide Number Placeholder 3">
            <a:extLst>
              <a:ext uri="{FF2B5EF4-FFF2-40B4-BE49-F238E27FC236}">
                <a16:creationId xmlns:a16="http://schemas.microsoft.com/office/drawing/2014/main" id="{2921D6A1-50AC-4C46-A570-C2E95BE97BB6}"/>
              </a:ext>
            </a:extLst>
          </p:cNvPr>
          <p:cNvSpPr>
            <a:spLocks noGrp="1"/>
          </p:cNvSpPr>
          <p:nvPr>
            <p:ph type="sldNum" sz="quarter" idx="11"/>
          </p:nvPr>
        </p:nvSpPr>
        <p:spPr/>
        <p:txBody>
          <a:bodyPr/>
          <a:lstStyle/>
          <a:p>
            <a:fld id="{3B85F1E8-D400-49BE-AA9B-33721C4B753B}" type="slidenum">
              <a:rPr lang="en-US" smtClean="0"/>
              <a:pPr/>
              <a:t>1</a:t>
            </a:fld>
            <a:endParaRPr lang="en-US" dirty="0"/>
          </a:p>
        </p:txBody>
      </p:sp>
    </p:spTree>
    <p:extLst>
      <p:ext uri="{BB962C8B-B14F-4D97-AF65-F5344CB8AC3E}">
        <p14:creationId xmlns:p14="http://schemas.microsoft.com/office/powerpoint/2010/main" val="302978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A95A4-FA97-054C-8C9D-ED727A75B6EF}"/>
              </a:ext>
            </a:extLst>
          </p:cNvPr>
          <p:cNvSpPr>
            <a:spLocks noGrp="1"/>
          </p:cNvSpPr>
          <p:nvPr>
            <p:ph type="title"/>
          </p:nvPr>
        </p:nvSpPr>
        <p:spPr>
          <a:xfrm>
            <a:off x="772305" y="228165"/>
            <a:ext cx="10515600" cy="560719"/>
          </a:xfrm>
        </p:spPr>
        <p:txBody>
          <a:bodyPr anchor="t"/>
          <a:lstStyle/>
          <a:p>
            <a:r>
              <a:rPr lang="en-US" dirty="0"/>
              <a:t>Thank you for attending the Cyber Fraud Virtual Event</a:t>
            </a:r>
          </a:p>
        </p:txBody>
      </p:sp>
      <p:sp>
        <p:nvSpPr>
          <p:cNvPr id="8" name="TextBox 7">
            <a:extLst>
              <a:ext uri="{FF2B5EF4-FFF2-40B4-BE49-F238E27FC236}">
                <a16:creationId xmlns:a16="http://schemas.microsoft.com/office/drawing/2014/main" id="{F661923D-484B-124C-B4F3-8C98391DE2D3}"/>
              </a:ext>
            </a:extLst>
          </p:cNvPr>
          <p:cNvSpPr txBox="1"/>
          <p:nvPr/>
        </p:nvSpPr>
        <p:spPr>
          <a:xfrm>
            <a:off x="6190218" y="2410450"/>
            <a:ext cx="3987925"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IBERIABANK Clients:</a:t>
            </a:r>
          </a:p>
          <a:p>
            <a:pPr algn="ctr">
              <a:lnSpc>
                <a:spcPct val="100000"/>
              </a:lnSpc>
            </a:pPr>
            <a:endParaRPr lang="en-US" sz="1100" b="1" dirty="0">
              <a:solidFill>
                <a:srgbClr val="0050B5"/>
              </a:solidFill>
            </a:endParaRPr>
          </a:p>
          <a:p>
            <a:pPr algn="ctr"/>
            <a:r>
              <a:rPr lang="en-US" sz="1600" b="1" dirty="0" smtClean="0">
                <a:solidFill>
                  <a:srgbClr val="0050B5"/>
                </a:solidFill>
              </a:rPr>
              <a:t>iberiabank.com/fraud-protection-seminar</a:t>
            </a:r>
            <a:endParaRPr lang="en-US" sz="1600" b="1" dirty="0">
              <a:solidFill>
                <a:srgbClr val="0050B5"/>
              </a:solidFill>
            </a:endParaRPr>
          </a:p>
          <a:p>
            <a:pPr algn="ctr">
              <a:lnSpc>
                <a:spcPct val="100000"/>
              </a:lnSpc>
            </a:pPr>
            <a:r>
              <a:rPr lang="en-US" sz="1800" b="1" dirty="0" smtClean="0">
                <a:solidFill>
                  <a:srgbClr val="FF0000"/>
                </a:solidFill>
              </a:rPr>
              <a:t> </a:t>
            </a:r>
            <a:endParaRPr lang="en-US" sz="1800" b="1" dirty="0">
              <a:solidFill>
                <a:srgbClr val="FF0000"/>
              </a:solidFill>
            </a:endParaRPr>
          </a:p>
        </p:txBody>
      </p:sp>
      <p:sp>
        <p:nvSpPr>
          <p:cNvPr id="14" name="Content Placeholder 1">
            <a:extLst>
              <a:ext uri="{FF2B5EF4-FFF2-40B4-BE49-F238E27FC236}">
                <a16:creationId xmlns:a16="http://schemas.microsoft.com/office/drawing/2014/main" id="{359A15A6-6503-8A4B-981E-E43A2135728E}"/>
              </a:ext>
            </a:extLst>
          </p:cNvPr>
          <p:cNvSpPr txBox="1">
            <a:spLocks/>
          </p:cNvSpPr>
          <p:nvPr/>
        </p:nvSpPr>
        <p:spPr>
          <a:xfrm>
            <a:off x="827169" y="1436368"/>
            <a:ext cx="10044902" cy="974082"/>
          </a:xfrm>
          <a:prstGeom prst="rect">
            <a:avLst/>
          </a:prstGeom>
          <a:noFill/>
          <a:ln>
            <a:noFill/>
          </a:ln>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2400" kern="1200" dirty="0">
                <a:solidFill>
                  <a:schemeClr val="tx1"/>
                </a:solidFill>
                <a:latin typeface="+mn-lt"/>
                <a:ea typeface="Helvetica Neue" panose="02000503000000020004" pitchFamily="2" charset="0"/>
                <a:cs typeface="Helvetica Neue" panose="02000503000000020004"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Helvetica Neue" panose="020005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Helvetica Neue" panose="02000503000000020004" pitchFamily="2" charset="0"/>
                <a:cs typeface="Helvetica Neue" panose="02000503000000020004"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Helvetica Neue" panose="02000503000000020004" pitchFamily="2" charset="0"/>
                <a:cs typeface="Helvetica Neue" panose="02000503000000020004"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lang="en-US" sz="1333" kern="1200" dirty="0">
                <a:solidFill>
                  <a:schemeClr val="tx1"/>
                </a:solidFill>
                <a:latin typeface="+mn-lt"/>
                <a:ea typeface="Helvetica Neue" panose="02000503000000020004" pitchFamily="2" charset="0"/>
                <a:cs typeface="Helvetica Neue" panose="02000503000000020004"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50B5"/>
                </a:solidFill>
                <a:latin typeface="Calibri" panose="020F0502020204030204" pitchFamily="34" charset="0"/>
                <a:cs typeface="Calibri" panose="020F0502020204030204" pitchFamily="34" charset="0"/>
              </a:rPr>
              <a:t>For more information, please visit:</a:t>
            </a:r>
            <a:endParaRPr lang="en-US" b="1" dirty="0">
              <a:solidFill>
                <a:srgbClr val="0050B5"/>
              </a:solidFill>
            </a:endParaRPr>
          </a:p>
        </p:txBody>
      </p:sp>
      <p:sp>
        <p:nvSpPr>
          <p:cNvPr id="20" name="TextBox 19">
            <a:extLst>
              <a:ext uri="{FF2B5EF4-FFF2-40B4-BE49-F238E27FC236}">
                <a16:creationId xmlns:a16="http://schemas.microsoft.com/office/drawing/2014/main" id="{BF65FBE7-067E-0C45-B42A-56D544769C90}"/>
              </a:ext>
            </a:extLst>
          </p:cNvPr>
          <p:cNvSpPr txBox="1"/>
          <p:nvPr/>
        </p:nvSpPr>
        <p:spPr>
          <a:xfrm>
            <a:off x="1524000" y="2410450"/>
            <a:ext cx="3920436"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First Horizon Bank Clients</a:t>
            </a:r>
            <a:r>
              <a:rPr lang="en-US" sz="1800" b="1" dirty="0" smtClean="0">
                <a:solidFill>
                  <a:srgbClr val="0050B5"/>
                </a:solidFill>
              </a:rPr>
              <a:t>:</a:t>
            </a:r>
          </a:p>
          <a:p>
            <a:pPr algn="ctr">
              <a:lnSpc>
                <a:spcPct val="100000"/>
              </a:lnSpc>
            </a:pPr>
            <a:endParaRPr lang="en-US" sz="1050" b="1" dirty="0">
              <a:solidFill>
                <a:srgbClr val="0050B5"/>
              </a:solidFill>
            </a:endParaRPr>
          </a:p>
          <a:p>
            <a:pPr algn="ctr">
              <a:lnSpc>
                <a:spcPct val="100000"/>
              </a:lnSpc>
            </a:pPr>
            <a:r>
              <a:rPr lang="en-US" sz="1600" b="1" dirty="0" smtClean="0">
                <a:solidFill>
                  <a:srgbClr val="0050B5"/>
                </a:solidFill>
              </a:rPr>
              <a:t>firsthorizon.com/fraud-protection-seminar</a:t>
            </a:r>
          </a:p>
          <a:p>
            <a:pPr algn="ctr">
              <a:lnSpc>
                <a:spcPct val="100000"/>
              </a:lnSpc>
            </a:pPr>
            <a:endParaRPr lang="en-US" sz="1000" b="1" dirty="0">
              <a:solidFill>
                <a:srgbClr val="0050B5"/>
              </a:solidFill>
              <a:hlinkClick r:id="rId3"/>
            </a:endParaRPr>
          </a:p>
        </p:txBody>
      </p:sp>
      <p:cxnSp>
        <p:nvCxnSpPr>
          <p:cNvPr id="18" name="Straight Connector 17">
            <a:extLst>
              <a:ext uri="{FF2B5EF4-FFF2-40B4-BE49-F238E27FC236}">
                <a16:creationId xmlns:a16="http://schemas.microsoft.com/office/drawing/2014/main" id="{818D8ADA-8D31-8145-A1F8-A9CE5832ED78}"/>
              </a:ext>
            </a:extLst>
          </p:cNvPr>
          <p:cNvCxnSpPr/>
          <p:nvPr/>
        </p:nvCxnSpPr>
        <p:spPr>
          <a:xfrm>
            <a:off x="5849620" y="2410450"/>
            <a:ext cx="0" cy="1235574"/>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
            <a:extLst>
              <a:ext uri="{FF2B5EF4-FFF2-40B4-BE49-F238E27FC236}">
                <a16:creationId xmlns:a16="http://schemas.microsoft.com/office/drawing/2014/main" id="{46CF4ECD-023D-C947-869C-97390A58E294}"/>
              </a:ext>
            </a:extLst>
          </p:cNvPr>
          <p:cNvSpPr txBox="1">
            <a:spLocks/>
          </p:cNvSpPr>
          <p:nvPr/>
        </p:nvSpPr>
        <p:spPr>
          <a:xfrm>
            <a:off x="827169" y="4793672"/>
            <a:ext cx="10044902" cy="1079589"/>
          </a:xfrm>
          <a:prstGeom prst="rect">
            <a:avLst/>
          </a:prstGeom>
          <a:noFill/>
          <a:ln>
            <a:solidFill>
              <a:srgbClr val="0050B5"/>
            </a:solidFill>
          </a:ln>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2400" kern="1200" dirty="0">
                <a:solidFill>
                  <a:schemeClr val="tx1"/>
                </a:solidFill>
                <a:latin typeface="+mn-lt"/>
                <a:ea typeface="Helvetica Neue" panose="02000503000000020004" pitchFamily="2" charset="0"/>
                <a:cs typeface="Helvetica Neue" panose="02000503000000020004"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Helvetica Neue" panose="020005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Helvetica Neue" panose="02000503000000020004" pitchFamily="2" charset="0"/>
                <a:cs typeface="Helvetica Neue" panose="02000503000000020004"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Helvetica Neue" panose="02000503000000020004" pitchFamily="2" charset="0"/>
                <a:cs typeface="Helvetica Neue" panose="02000503000000020004"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lang="en-US" sz="1333" kern="1200" dirty="0">
                <a:solidFill>
                  <a:schemeClr val="tx1"/>
                </a:solidFill>
                <a:latin typeface="+mn-lt"/>
                <a:ea typeface="Helvetica Neue" panose="02000503000000020004" pitchFamily="2" charset="0"/>
                <a:cs typeface="Helvetica Neue" panose="02000503000000020004"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50B5"/>
                </a:solidFill>
                <a:latin typeface="Calibri" panose="020F0502020204030204" pitchFamily="34" charset="0"/>
                <a:cs typeface="Calibri" panose="020F0502020204030204" pitchFamily="34" charset="0"/>
              </a:rPr>
              <a:t>We’re ready to help you protect your business against fraud. </a:t>
            </a:r>
          </a:p>
          <a:p>
            <a:pPr marL="0" indent="0" algn="ctr">
              <a:buNone/>
            </a:pPr>
            <a:r>
              <a:rPr lang="en-US" b="1" dirty="0">
                <a:solidFill>
                  <a:srgbClr val="0050B5"/>
                </a:solidFill>
                <a:latin typeface="Calibri" panose="020F0502020204030204" pitchFamily="34" charset="0"/>
                <a:cs typeface="Calibri" panose="020F0502020204030204" pitchFamily="34" charset="0"/>
              </a:rPr>
              <a:t>Talk to your Banker or Treasury Management Sales Officer today.</a:t>
            </a:r>
            <a:endParaRPr lang="en-US" b="1" dirty="0">
              <a:solidFill>
                <a:srgbClr val="0050B5"/>
              </a:solidFill>
            </a:endParaRPr>
          </a:p>
        </p:txBody>
      </p:sp>
    </p:spTree>
    <p:extLst>
      <p:ext uri="{BB962C8B-B14F-4D97-AF65-F5344CB8AC3E}">
        <p14:creationId xmlns:p14="http://schemas.microsoft.com/office/powerpoint/2010/main" val="158057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7F02D-D4E7-2941-8BDF-5FA9EE5380BD}"/>
              </a:ext>
            </a:extLst>
          </p:cNvPr>
          <p:cNvSpPr>
            <a:spLocks noGrp="1"/>
          </p:cNvSpPr>
          <p:nvPr>
            <p:ph type="title"/>
          </p:nvPr>
        </p:nvSpPr>
        <p:spPr>
          <a:xfrm>
            <a:off x="4152249" y="2706303"/>
            <a:ext cx="7489623" cy="2278376"/>
          </a:xfrm>
        </p:spPr>
        <p:txBody>
          <a:bodyPr>
            <a:normAutofit fontScale="90000"/>
          </a:bodyPr>
          <a:lstStyle/>
          <a:p>
            <a:r>
              <a:rPr lang="en-US" dirty="0"/>
              <a:t>Donna Kasmiersky</a:t>
            </a:r>
            <a:br>
              <a:rPr lang="en-US" dirty="0"/>
            </a:br>
            <a:r>
              <a:rPr lang="en-US" sz="4000" b="0" dirty="0"/>
              <a:t>Executive over Treasury Management</a:t>
            </a:r>
            <a:br>
              <a:rPr lang="en-US" sz="4000" b="0" dirty="0"/>
            </a:br>
            <a:r>
              <a:rPr lang="en-US" sz="4000" b="0" dirty="0"/>
              <a:t>First Horizon </a:t>
            </a:r>
          </a:p>
        </p:txBody>
      </p:sp>
      <p:sp>
        <p:nvSpPr>
          <p:cNvPr id="2" name="Slide Number Placeholder 1">
            <a:extLst>
              <a:ext uri="{FF2B5EF4-FFF2-40B4-BE49-F238E27FC236}">
                <a16:creationId xmlns:a16="http://schemas.microsoft.com/office/drawing/2014/main" id="{AF2ABD73-4AFD-6641-BCA5-DCB5D045BD65}"/>
              </a:ext>
            </a:extLst>
          </p:cNvPr>
          <p:cNvSpPr>
            <a:spLocks noGrp="1"/>
          </p:cNvSpPr>
          <p:nvPr>
            <p:ph type="sldNum" sz="quarter" idx="4"/>
          </p:nvPr>
        </p:nvSpPr>
        <p:spPr/>
        <p:txBody>
          <a:bodyPr anchor="ctr"/>
          <a:lstStyle/>
          <a:p>
            <a:fld id="{3B85F1E8-D400-49BE-AA9B-33721C4B753B}" type="slidenum">
              <a:rPr lang="en-US" sz="800" smtClean="0">
                <a:solidFill>
                  <a:schemeClr val="bg1">
                    <a:alpha val="60000"/>
                  </a:schemeClr>
                </a:solidFill>
                <a:latin typeface="Calibri" panose="020F0502020204030204" pitchFamily="34" charset="0"/>
                <a:cs typeface="Calibri" panose="020F0502020204030204" pitchFamily="34" charset="0"/>
              </a:rPr>
              <a:t>2</a:t>
            </a:fld>
            <a:endParaRPr lang="en-US" sz="800" dirty="0">
              <a:solidFill>
                <a:schemeClr val="bg1">
                  <a:alpha val="60000"/>
                </a:schemeClr>
              </a:solidFill>
              <a:latin typeface="Calibri" panose="020F0502020204030204" pitchFamily="34" charset="0"/>
              <a:cs typeface="Calibri" panose="020F0502020204030204" pitchFamily="34" charset="0"/>
            </a:endParaRPr>
          </a:p>
        </p:txBody>
      </p:sp>
      <p:sp>
        <p:nvSpPr>
          <p:cNvPr id="6" name="Rectangle 5"/>
          <p:cNvSpPr/>
          <p:nvPr/>
        </p:nvSpPr>
        <p:spPr>
          <a:xfrm>
            <a:off x="967964" y="563577"/>
            <a:ext cx="5553605" cy="769441"/>
          </a:xfrm>
          <a:prstGeom prst="rect">
            <a:avLst/>
          </a:prstGeom>
        </p:spPr>
        <p:txBody>
          <a:bodyPr wrap="square">
            <a:spAutoFit/>
          </a:bodyPr>
          <a:lstStyle/>
          <a:p>
            <a:r>
              <a:rPr lang="en-US" sz="4400" b="1" dirty="0">
                <a:solidFill>
                  <a:schemeClr val="bg1"/>
                </a:solidFill>
              </a:rPr>
              <a:t>Welcome</a:t>
            </a:r>
          </a:p>
        </p:txBody>
      </p:sp>
      <p:pic>
        <p:nvPicPr>
          <p:cNvPr id="9" name="Picture 8">
            <a:extLst>
              <a:ext uri="{FF2B5EF4-FFF2-40B4-BE49-F238E27FC236}">
                <a16:creationId xmlns:a16="http://schemas.microsoft.com/office/drawing/2014/main" id="{D08473B8-5301-A348-8DE7-BEF0F48A84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79" b="6708"/>
          <a:stretch/>
        </p:blipFill>
        <p:spPr>
          <a:xfrm>
            <a:off x="1485108" y="2361912"/>
            <a:ext cx="2317011" cy="2377440"/>
          </a:xfrm>
          <a:prstGeom prst="ellipse">
            <a:avLst/>
          </a:prstGeom>
        </p:spPr>
      </p:pic>
    </p:spTree>
    <p:extLst>
      <p:ext uri="{BB962C8B-B14F-4D97-AF65-F5344CB8AC3E}">
        <p14:creationId xmlns:p14="http://schemas.microsoft.com/office/powerpoint/2010/main" val="400167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CD672D-8FD5-8949-A0DC-35F6F97AB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85108" y="2361912"/>
            <a:ext cx="2377440" cy="2377440"/>
          </a:xfrm>
          <a:prstGeom prst="rect">
            <a:avLst/>
          </a:prstGeom>
        </p:spPr>
      </p:pic>
      <p:sp>
        <p:nvSpPr>
          <p:cNvPr id="4" name="Title 3">
            <a:extLst>
              <a:ext uri="{FF2B5EF4-FFF2-40B4-BE49-F238E27FC236}">
                <a16:creationId xmlns:a16="http://schemas.microsoft.com/office/drawing/2014/main" id="{16D7F02D-D4E7-2941-8BDF-5FA9EE5380BD}"/>
              </a:ext>
            </a:extLst>
          </p:cNvPr>
          <p:cNvSpPr>
            <a:spLocks noGrp="1"/>
          </p:cNvSpPr>
          <p:nvPr>
            <p:ph type="title"/>
          </p:nvPr>
        </p:nvSpPr>
        <p:spPr>
          <a:xfrm>
            <a:off x="4152249" y="2706303"/>
            <a:ext cx="7489623" cy="2278376"/>
          </a:xfrm>
        </p:spPr>
        <p:txBody>
          <a:bodyPr>
            <a:noAutofit/>
          </a:bodyPr>
          <a:lstStyle/>
          <a:p>
            <a:r>
              <a:rPr lang="en-US" sz="4300" dirty="0"/>
              <a:t>David Popwell</a:t>
            </a:r>
            <a:r>
              <a:rPr lang="en-US" sz="4400" dirty="0"/>
              <a:t/>
            </a:r>
            <a:br>
              <a:rPr lang="en-US" sz="4400" dirty="0"/>
            </a:br>
            <a:r>
              <a:rPr lang="en-US" sz="3600" b="0" dirty="0"/>
              <a:t>President, Specialty Banking</a:t>
            </a:r>
            <a:br>
              <a:rPr lang="en-US" sz="3600" b="0" dirty="0"/>
            </a:br>
            <a:r>
              <a:rPr lang="en-US" sz="3600" b="0" dirty="0"/>
              <a:t>First Horizon </a:t>
            </a:r>
          </a:p>
        </p:txBody>
      </p:sp>
      <p:sp>
        <p:nvSpPr>
          <p:cNvPr id="2" name="Slide Number Placeholder 1">
            <a:extLst>
              <a:ext uri="{FF2B5EF4-FFF2-40B4-BE49-F238E27FC236}">
                <a16:creationId xmlns:a16="http://schemas.microsoft.com/office/drawing/2014/main" id="{AF2ABD73-4AFD-6641-BCA5-DCB5D045BD65}"/>
              </a:ext>
            </a:extLst>
          </p:cNvPr>
          <p:cNvSpPr>
            <a:spLocks noGrp="1"/>
          </p:cNvSpPr>
          <p:nvPr>
            <p:ph type="sldNum" sz="quarter" idx="4"/>
          </p:nvPr>
        </p:nvSpPr>
        <p:spPr/>
        <p:txBody>
          <a:bodyPr anchor="ctr"/>
          <a:lstStyle/>
          <a:p>
            <a:fld id="{3B85F1E8-D400-49BE-AA9B-33721C4B753B}" type="slidenum">
              <a:rPr lang="en-US" sz="800" smtClean="0">
                <a:solidFill>
                  <a:schemeClr val="bg1">
                    <a:alpha val="60000"/>
                  </a:schemeClr>
                </a:solidFill>
                <a:latin typeface="Calibri" panose="020F0502020204030204" pitchFamily="34" charset="0"/>
                <a:cs typeface="Calibri" panose="020F0502020204030204" pitchFamily="34" charset="0"/>
              </a:rPr>
              <a:t>3</a:t>
            </a:fld>
            <a:endParaRPr lang="en-US" sz="800" dirty="0">
              <a:solidFill>
                <a:schemeClr val="bg1">
                  <a:alpha val="60000"/>
                </a:schemeClr>
              </a:solidFill>
              <a:latin typeface="Calibri" panose="020F0502020204030204" pitchFamily="34" charset="0"/>
              <a:cs typeface="Calibri" panose="020F0502020204030204" pitchFamily="34" charset="0"/>
            </a:endParaRPr>
          </a:p>
        </p:txBody>
      </p:sp>
      <p:sp>
        <p:nvSpPr>
          <p:cNvPr id="6" name="Rectangle 5"/>
          <p:cNvSpPr/>
          <p:nvPr/>
        </p:nvSpPr>
        <p:spPr>
          <a:xfrm>
            <a:off x="967964" y="563577"/>
            <a:ext cx="5553605" cy="769441"/>
          </a:xfrm>
          <a:prstGeom prst="rect">
            <a:avLst/>
          </a:prstGeom>
        </p:spPr>
        <p:txBody>
          <a:bodyPr wrap="square">
            <a:spAutoFit/>
          </a:bodyPr>
          <a:lstStyle/>
          <a:p>
            <a:r>
              <a:rPr lang="en-US" sz="4400" b="1" dirty="0">
                <a:solidFill>
                  <a:schemeClr val="bg1"/>
                </a:solidFill>
              </a:rPr>
              <a:t>Opening Comments</a:t>
            </a:r>
            <a:r>
              <a:rPr lang="en-US" sz="4400" dirty="0"/>
              <a:t>	</a:t>
            </a:r>
          </a:p>
        </p:txBody>
      </p:sp>
    </p:spTree>
    <p:extLst>
      <p:ext uri="{BB962C8B-B14F-4D97-AF65-F5344CB8AC3E}">
        <p14:creationId xmlns:p14="http://schemas.microsoft.com/office/powerpoint/2010/main" val="398091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7F02D-D4E7-2941-8BDF-5FA9EE5380BD}"/>
              </a:ext>
            </a:extLst>
          </p:cNvPr>
          <p:cNvSpPr>
            <a:spLocks noGrp="1"/>
          </p:cNvSpPr>
          <p:nvPr>
            <p:ph type="title"/>
          </p:nvPr>
        </p:nvSpPr>
        <p:spPr>
          <a:xfrm>
            <a:off x="4152249" y="2706303"/>
            <a:ext cx="7489623" cy="2278376"/>
          </a:xfrm>
        </p:spPr>
        <p:txBody>
          <a:bodyPr>
            <a:normAutofit fontScale="90000"/>
          </a:bodyPr>
          <a:lstStyle/>
          <a:p>
            <a:r>
              <a:rPr lang="en-US" dirty="0"/>
              <a:t>Donna Kasmiersky</a:t>
            </a:r>
            <a:br>
              <a:rPr lang="en-US" dirty="0"/>
            </a:br>
            <a:r>
              <a:rPr lang="en-US" sz="4000" b="0" dirty="0"/>
              <a:t>Executive over Treasury Management</a:t>
            </a:r>
            <a:br>
              <a:rPr lang="en-US" sz="4000" b="0" dirty="0"/>
            </a:br>
            <a:r>
              <a:rPr lang="en-US" sz="4000" b="0" dirty="0"/>
              <a:t>First Horizon </a:t>
            </a:r>
          </a:p>
        </p:txBody>
      </p:sp>
      <p:sp>
        <p:nvSpPr>
          <p:cNvPr id="2" name="Slide Number Placeholder 1">
            <a:extLst>
              <a:ext uri="{FF2B5EF4-FFF2-40B4-BE49-F238E27FC236}">
                <a16:creationId xmlns:a16="http://schemas.microsoft.com/office/drawing/2014/main" id="{AF2ABD73-4AFD-6641-BCA5-DCB5D045BD65}"/>
              </a:ext>
            </a:extLst>
          </p:cNvPr>
          <p:cNvSpPr>
            <a:spLocks noGrp="1"/>
          </p:cNvSpPr>
          <p:nvPr>
            <p:ph type="sldNum" sz="quarter" idx="4"/>
          </p:nvPr>
        </p:nvSpPr>
        <p:spPr/>
        <p:txBody>
          <a:bodyPr anchor="ctr"/>
          <a:lstStyle/>
          <a:p>
            <a:fld id="{3B85F1E8-D400-49BE-AA9B-33721C4B753B}" type="slidenum">
              <a:rPr lang="en-US" sz="800" smtClean="0">
                <a:solidFill>
                  <a:schemeClr val="bg1">
                    <a:alpha val="60000"/>
                  </a:schemeClr>
                </a:solidFill>
                <a:latin typeface="Calibri" panose="020F0502020204030204" pitchFamily="34" charset="0"/>
                <a:cs typeface="Calibri" panose="020F0502020204030204" pitchFamily="34" charset="0"/>
              </a:rPr>
              <a:t>4</a:t>
            </a:fld>
            <a:endParaRPr lang="en-US" sz="800" dirty="0">
              <a:solidFill>
                <a:schemeClr val="bg1">
                  <a:alpha val="60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1099EFE-916C-C248-AA40-FD43D783A4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79" b="6708"/>
          <a:stretch/>
        </p:blipFill>
        <p:spPr>
          <a:xfrm>
            <a:off x="1485108" y="2361912"/>
            <a:ext cx="2317011" cy="2377440"/>
          </a:xfrm>
          <a:prstGeom prst="ellipse">
            <a:avLst/>
          </a:prstGeom>
        </p:spPr>
      </p:pic>
    </p:spTree>
    <p:extLst>
      <p:ext uri="{BB962C8B-B14F-4D97-AF65-F5344CB8AC3E}">
        <p14:creationId xmlns:p14="http://schemas.microsoft.com/office/powerpoint/2010/main" val="428501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7F02D-D4E7-2941-8BDF-5FA9EE5380BD}"/>
              </a:ext>
            </a:extLst>
          </p:cNvPr>
          <p:cNvSpPr>
            <a:spLocks noGrp="1"/>
          </p:cNvSpPr>
          <p:nvPr>
            <p:ph type="title"/>
          </p:nvPr>
        </p:nvSpPr>
        <p:spPr>
          <a:xfrm>
            <a:off x="967964" y="2706303"/>
            <a:ext cx="7489623" cy="2278376"/>
          </a:xfrm>
        </p:spPr>
        <p:txBody>
          <a:bodyPr>
            <a:noAutofit/>
          </a:bodyPr>
          <a:lstStyle/>
          <a:p>
            <a:r>
              <a:rPr lang="en-US" sz="4300" dirty="0"/>
              <a:t>Theresa Payton</a:t>
            </a:r>
            <a:r>
              <a:rPr lang="en-US" sz="4400" dirty="0"/>
              <a:t/>
            </a:r>
            <a:br>
              <a:rPr lang="en-US" sz="4400" dirty="0"/>
            </a:br>
            <a:r>
              <a:rPr lang="en-US" sz="3600" b="0" dirty="0"/>
              <a:t>Leading cybersecurity expert and former Whitehouse CIO</a:t>
            </a:r>
          </a:p>
        </p:txBody>
      </p:sp>
      <p:sp>
        <p:nvSpPr>
          <p:cNvPr id="2" name="Slide Number Placeholder 1">
            <a:extLst>
              <a:ext uri="{FF2B5EF4-FFF2-40B4-BE49-F238E27FC236}">
                <a16:creationId xmlns:a16="http://schemas.microsoft.com/office/drawing/2014/main" id="{AF2ABD73-4AFD-6641-BCA5-DCB5D045BD65}"/>
              </a:ext>
            </a:extLst>
          </p:cNvPr>
          <p:cNvSpPr>
            <a:spLocks noGrp="1"/>
          </p:cNvSpPr>
          <p:nvPr>
            <p:ph type="sldNum" sz="quarter" idx="4"/>
          </p:nvPr>
        </p:nvSpPr>
        <p:spPr/>
        <p:txBody>
          <a:bodyPr anchor="ctr"/>
          <a:lstStyle/>
          <a:p>
            <a:fld id="{3B85F1E8-D400-49BE-AA9B-33721C4B753B}" type="slidenum">
              <a:rPr lang="en-US" sz="800" smtClean="0">
                <a:solidFill>
                  <a:schemeClr val="bg1">
                    <a:alpha val="60000"/>
                  </a:schemeClr>
                </a:solidFill>
                <a:latin typeface="Calibri" panose="020F0502020204030204" pitchFamily="34" charset="0"/>
                <a:cs typeface="Calibri" panose="020F0502020204030204" pitchFamily="34" charset="0"/>
              </a:rPr>
              <a:t>5</a:t>
            </a:fld>
            <a:endParaRPr lang="en-US" sz="800" dirty="0">
              <a:solidFill>
                <a:schemeClr val="bg1">
                  <a:alpha val="60000"/>
                </a:schemeClr>
              </a:solidFill>
              <a:latin typeface="Calibri" panose="020F0502020204030204" pitchFamily="34" charset="0"/>
              <a:cs typeface="Calibri" panose="020F0502020204030204" pitchFamily="34" charset="0"/>
            </a:endParaRPr>
          </a:p>
        </p:txBody>
      </p:sp>
      <p:sp>
        <p:nvSpPr>
          <p:cNvPr id="6" name="Rectangle 5"/>
          <p:cNvSpPr/>
          <p:nvPr/>
        </p:nvSpPr>
        <p:spPr>
          <a:xfrm>
            <a:off x="967964" y="563577"/>
            <a:ext cx="5553605" cy="769441"/>
          </a:xfrm>
          <a:prstGeom prst="rect">
            <a:avLst/>
          </a:prstGeom>
        </p:spPr>
        <p:txBody>
          <a:bodyPr wrap="square">
            <a:spAutoFit/>
          </a:bodyPr>
          <a:lstStyle/>
          <a:p>
            <a:r>
              <a:rPr lang="en-US" sz="4400" b="1" dirty="0">
                <a:solidFill>
                  <a:schemeClr val="bg1"/>
                </a:solidFill>
              </a:rPr>
              <a:t>Keynote Speaker</a:t>
            </a:r>
            <a:endParaRPr lang="en-US" sz="4400" dirty="0"/>
          </a:p>
        </p:txBody>
      </p:sp>
      <p:pic>
        <p:nvPicPr>
          <p:cNvPr id="9" name="Picture 8">
            <a:extLst>
              <a:ext uri="{FF2B5EF4-FFF2-40B4-BE49-F238E27FC236}">
                <a16:creationId xmlns:a16="http://schemas.microsoft.com/office/drawing/2014/main" id="{75654B16-E04F-0740-9261-C9FB369F67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08" r="27081"/>
          <a:stretch/>
        </p:blipFill>
        <p:spPr>
          <a:xfrm>
            <a:off x="8284234" y="2361912"/>
            <a:ext cx="2446956" cy="2377440"/>
          </a:xfrm>
          <a:prstGeom prst="ellipse">
            <a:avLst/>
          </a:prstGeom>
          <a:ln w="12700">
            <a:noFill/>
          </a:ln>
        </p:spPr>
      </p:pic>
    </p:spTree>
    <p:extLst>
      <p:ext uri="{BB962C8B-B14F-4D97-AF65-F5344CB8AC3E}">
        <p14:creationId xmlns:p14="http://schemas.microsoft.com/office/powerpoint/2010/main" val="186718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3E78B67-15B2-AB4D-9007-9E41992B8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05" b="20683"/>
          <a:stretch/>
        </p:blipFill>
        <p:spPr>
          <a:xfrm>
            <a:off x="7006933" y="1958545"/>
            <a:ext cx="2215342" cy="2377440"/>
          </a:xfrm>
          <a:prstGeom prst="ellipse">
            <a:avLst/>
          </a:prstGeom>
        </p:spPr>
      </p:pic>
      <p:sp>
        <p:nvSpPr>
          <p:cNvPr id="2" name="Title 1">
            <a:extLst>
              <a:ext uri="{FF2B5EF4-FFF2-40B4-BE49-F238E27FC236}">
                <a16:creationId xmlns:a16="http://schemas.microsoft.com/office/drawing/2014/main" id="{48362F35-F8F8-6D46-9553-AD8CB3ECF49F}"/>
              </a:ext>
            </a:extLst>
          </p:cNvPr>
          <p:cNvSpPr>
            <a:spLocks noGrp="1"/>
          </p:cNvSpPr>
          <p:nvPr>
            <p:ph type="title"/>
          </p:nvPr>
        </p:nvSpPr>
        <p:spPr>
          <a:xfrm>
            <a:off x="6012977" y="4700132"/>
            <a:ext cx="4203257" cy="1708031"/>
          </a:xfrm>
        </p:spPr>
        <p:txBody>
          <a:bodyPr>
            <a:normAutofit/>
          </a:bodyPr>
          <a:lstStyle/>
          <a:p>
            <a:pPr algn="ctr"/>
            <a:r>
              <a:rPr lang="en-US" sz="2800" dirty="0"/>
              <a:t>Steven Jones</a:t>
            </a:r>
            <a:br>
              <a:rPr lang="en-US" sz="2800" dirty="0"/>
            </a:br>
            <a:r>
              <a:rPr lang="en-US" sz="2000" b="0" dirty="0"/>
              <a:t>Chief Information Security Officer</a:t>
            </a:r>
            <a:br>
              <a:rPr lang="en-US" sz="2000" b="0" dirty="0"/>
            </a:br>
            <a:r>
              <a:rPr lang="en-US" sz="2000" b="0" dirty="0"/>
              <a:t>First Horizon </a:t>
            </a:r>
          </a:p>
        </p:txBody>
      </p:sp>
      <p:sp>
        <p:nvSpPr>
          <p:cNvPr id="3" name="Slide Number Placeholder 2">
            <a:extLst>
              <a:ext uri="{FF2B5EF4-FFF2-40B4-BE49-F238E27FC236}">
                <a16:creationId xmlns:a16="http://schemas.microsoft.com/office/drawing/2014/main" id="{A80D5D42-68CD-CD48-A136-B5CC982B8CCA}"/>
              </a:ext>
            </a:extLst>
          </p:cNvPr>
          <p:cNvSpPr>
            <a:spLocks noGrp="1"/>
          </p:cNvSpPr>
          <p:nvPr>
            <p:ph type="sldNum" sz="quarter" idx="4"/>
          </p:nvPr>
        </p:nvSpPr>
        <p:spPr/>
        <p:txBody>
          <a:bodyPr anchor="ctr"/>
          <a:lstStyle/>
          <a:p>
            <a:fld id="{3B85F1E8-D400-49BE-AA9B-33721C4B753B}" type="slidenum">
              <a:rPr lang="en-US" sz="800" smtClean="0">
                <a:solidFill>
                  <a:schemeClr val="bg1">
                    <a:alpha val="60000"/>
                  </a:schemeClr>
                </a:solidFill>
                <a:latin typeface="Calibri" panose="020F0502020204030204" pitchFamily="34" charset="0"/>
                <a:cs typeface="Calibri" panose="020F0502020204030204" pitchFamily="34" charset="0"/>
              </a:rPr>
              <a:t>6</a:t>
            </a:fld>
            <a:endParaRPr lang="en-US" sz="800" dirty="0">
              <a:solidFill>
                <a:schemeClr val="bg1">
                  <a:alpha val="60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568C8FE-E202-094E-B67B-00D7039DA1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108" r="27081"/>
          <a:stretch/>
        </p:blipFill>
        <p:spPr>
          <a:xfrm>
            <a:off x="2281626" y="1958545"/>
            <a:ext cx="2446955" cy="2377440"/>
          </a:xfrm>
          <a:prstGeom prst="ellipse">
            <a:avLst/>
          </a:prstGeom>
          <a:ln w="12700">
            <a:noFill/>
          </a:ln>
        </p:spPr>
      </p:pic>
      <p:sp>
        <p:nvSpPr>
          <p:cNvPr id="8" name="Title 1">
            <a:extLst>
              <a:ext uri="{FF2B5EF4-FFF2-40B4-BE49-F238E27FC236}">
                <a16:creationId xmlns:a16="http://schemas.microsoft.com/office/drawing/2014/main" id="{CDC62C9B-D4D3-BB4E-AEFA-FBCC353764A0}"/>
              </a:ext>
            </a:extLst>
          </p:cNvPr>
          <p:cNvSpPr txBox="1">
            <a:spLocks/>
          </p:cNvSpPr>
          <p:nvPr/>
        </p:nvSpPr>
        <p:spPr>
          <a:xfrm>
            <a:off x="1496733" y="4700131"/>
            <a:ext cx="4203257" cy="1708031"/>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lang="en-US" sz="4800" b="1" kern="1200" baseline="0">
                <a:solidFill>
                  <a:schemeClr val="bg1"/>
                </a:solidFill>
                <a:latin typeface="+mn-lt"/>
                <a:ea typeface="Helvetica Neue" panose="02000503000000020004" pitchFamily="2" charset="0"/>
                <a:cs typeface="Helvetica Neue" panose="02000503000000020004" pitchFamily="2" charset="0"/>
              </a:defRPr>
            </a:lvl1pPr>
          </a:lstStyle>
          <a:p>
            <a:pPr algn="ctr"/>
            <a:r>
              <a:rPr lang="en-US" sz="2800" dirty="0"/>
              <a:t>Theresa Payton</a:t>
            </a:r>
            <a:br>
              <a:rPr lang="en-US" sz="2800" dirty="0"/>
            </a:br>
            <a:r>
              <a:rPr lang="en-US" sz="2000" b="0" dirty="0"/>
              <a:t>Leading cybersecurity expert and former Whitehouse CIO </a:t>
            </a:r>
          </a:p>
        </p:txBody>
      </p:sp>
      <p:sp>
        <p:nvSpPr>
          <p:cNvPr id="9" name="Rectangle 8">
            <a:extLst>
              <a:ext uri="{FF2B5EF4-FFF2-40B4-BE49-F238E27FC236}">
                <a16:creationId xmlns:a16="http://schemas.microsoft.com/office/drawing/2014/main" id="{4BFB8F87-D385-ED4D-8B1E-EAF7042211E1}"/>
              </a:ext>
            </a:extLst>
          </p:cNvPr>
          <p:cNvSpPr/>
          <p:nvPr/>
        </p:nvSpPr>
        <p:spPr>
          <a:xfrm>
            <a:off x="967964" y="563577"/>
            <a:ext cx="5553605" cy="769441"/>
          </a:xfrm>
          <a:prstGeom prst="rect">
            <a:avLst/>
          </a:prstGeom>
        </p:spPr>
        <p:txBody>
          <a:bodyPr wrap="square">
            <a:spAutoFit/>
          </a:bodyPr>
          <a:lstStyle/>
          <a:p>
            <a:r>
              <a:rPr lang="en-US" sz="4400" b="1" dirty="0">
                <a:solidFill>
                  <a:schemeClr val="bg1"/>
                </a:solidFill>
              </a:rPr>
              <a:t>Q&amp;A</a:t>
            </a:r>
            <a:endParaRPr lang="en-US" sz="4400" dirty="0"/>
          </a:p>
        </p:txBody>
      </p:sp>
    </p:spTree>
    <p:extLst>
      <p:ext uri="{BB962C8B-B14F-4D97-AF65-F5344CB8AC3E}">
        <p14:creationId xmlns:p14="http://schemas.microsoft.com/office/powerpoint/2010/main" val="364814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195DCA-00FC-EE47-81B5-B9D4EE10FD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79" b="6708"/>
          <a:stretch/>
        </p:blipFill>
        <p:spPr>
          <a:xfrm>
            <a:off x="1485108" y="2361912"/>
            <a:ext cx="2317011" cy="2377440"/>
          </a:xfrm>
          <a:prstGeom prst="ellipse">
            <a:avLst/>
          </a:prstGeom>
        </p:spPr>
      </p:pic>
      <p:sp>
        <p:nvSpPr>
          <p:cNvPr id="4" name="Title 3">
            <a:extLst>
              <a:ext uri="{FF2B5EF4-FFF2-40B4-BE49-F238E27FC236}">
                <a16:creationId xmlns:a16="http://schemas.microsoft.com/office/drawing/2014/main" id="{16D7F02D-D4E7-2941-8BDF-5FA9EE5380BD}"/>
              </a:ext>
            </a:extLst>
          </p:cNvPr>
          <p:cNvSpPr>
            <a:spLocks noGrp="1"/>
          </p:cNvSpPr>
          <p:nvPr>
            <p:ph type="title"/>
          </p:nvPr>
        </p:nvSpPr>
        <p:spPr>
          <a:xfrm>
            <a:off x="4152249" y="2706303"/>
            <a:ext cx="7489623" cy="2278376"/>
          </a:xfrm>
        </p:spPr>
        <p:txBody>
          <a:bodyPr>
            <a:normAutofit fontScale="90000"/>
          </a:bodyPr>
          <a:lstStyle/>
          <a:p>
            <a:r>
              <a:rPr lang="en-US" dirty="0"/>
              <a:t>Donna Kasmiersky</a:t>
            </a:r>
            <a:br>
              <a:rPr lang="en-US" dirty="0"/>
            </a:br>
            <a:r>
              <a:rPr lang="en-US" sz="4000" b="0" dirty="0"/>
              <a:t>Executive over Treasury Management</a:t>
            </a:r>
            <a:br>
              <a:rPr lang="en-US" sz="4000" b="0" dirty="0"/>
            </a:br>
            <a:r>
              <a:rPr lang="en-US" sz="4000" b="0" dirty="0"/>
              <a:t>First Horizon </a:t>
            </a:r>
          </a:p>
        </p:txBody>
      </p:sp>
      <p:sp>
        <p:nvSpPr>
          <p:cNvPr id="2" name="Slide Number Placeholder 1">
            <a:extLst>
              <a:ext uri="{FF2B5EF4-FFF2-40B4-BE49-F238E27FC236}">
                <a16:creationId xmlns:a16="http://schemas.microsoft.com/office/drawing/2014/main" id="{AF2ABD73-4AFD-6641-BCA5-DCB5D045BD65}"/>
              </a:ext>
            </a:extLst>
          </p:cNvPr>
          <p:cNvSpPr>
            <a:spLocks noGrp="1"/>
          </p:cNvSpPr>
          <p:nvPr>
            <p:ph type="sldNum" sz="quarter" idx="4"/>
          </p:nvPr>
        </p:nvSpPr>
        <p:spPr/>
        <p:txBody>
          <a:bodyPr anchor="ctr"/>
          <a:lstStyle/>
          <a:p>
            <a:fld id="{3B85F1E8-D400-49BE-AA9B-33721C4B753B}" type="slidenum">
              <a:rPr lang="en-US" sz="800" smtClean="0">
                <a:solidFill>
                  <a:schemeClr val="bg1">
                    <a:alpha val="60000"/>
                  </a:schemeClr>
                </a:solidFill>
                <a:latin typeface="Calibri" panose="020F0502020204030204" pitchFamily="34" charset="0"/>
                <a:cs typeface="Calibri" panose="020F0502020204030204" pitchFamily="34" charset="0"/>
              </a:rPr>
              <a:t>7</a:t>
            </a:fld>
            <a:endParaRPr lang="en-US" sz="800" dirty="0">
              <a:solidFill>
                <a:schemeClr val="bg1">
                  <a:alpha val="60000"/>
                </a:schemeClr>
              </a:solidFill>
              <a:latin typeface="Calibri" panose="020F0502020204030204" pitchFamily="34" charset="0"/>
              <a:cs typeface="Calibri" panose="020F0502020204030204" pitchFamily="34" charset="0"/>
            </a:endParaRPr>
          </a:p>
        </p:txBody>
      </p:sp>
      <p:sp>
        <p:nvSpPr>
          <p:cNvPr id="6" name="Rectangle 5"/>
          <p:cNvSpPr/>
          <p:nvPr/>
        </p:nvSpPr>
        <p:spPr>
          <a:xfrm>
            <a:off x="967964" y="563577"/>
            <a:ext cx="5553605" cy="769441"/>
          </a:xfrm>
          <a:prstGeom prst="rect">
            <a:avLst/>
          </a:prstGeom>
        </p:spPr>
        <p:txBody>
          <a:bodyPr wrap="square">
            <a:spAutoFit/>
          </a:bodyPr>
          <a:lstStyle/>
          <a:p>
            <a:r>
              <a:rPr lang="en-US" sz="4400" b="1" dirty="0">
                <a:solidFill>
                  <a:schemeClr val="bg1"/>
                </a:solidFill>
              </a:rPr>
              <a:t>Closing Remarks</a:t>
            </a:r>
          </a:p>
        </p:txBody>
      </p:sp>
    </p:spTree>
    <p:extLst>
      <p:ext uri="{BB962C8B-B14F-4D97-AF65-F5344CB8AC3E}">
        <p14:creationId xmlns:p14="http://schemas.microsoft.com/office/powerpoint/2010/main" val="110805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A95A4-FA97-054C-8C9D-ED727A75B6EF}"/>
              </a:ext>
            </a:extLst>
          </p:cNvPr>
          <p:cNvSpPr>
            <a:spLocks noGrp="1"/>
          </p:cNvSpPr>
          <p:nvPr>
            <p:ph type="title"/>
          </p:nvPr>
        </p:nvSpPr>
        <p:spPr>
          <a:xfrm>
            <a:off x="772305" y="228165"/>
            <a:ext cx="10515600" cy="560719"/>
          </a:xfrm>
        </p:spPr>
        <p:txBody>
          <a:bodyPr anchor="t"/>
          <a:lstStyle/>
          <a:p>
            <a:r>
              <a:rPr lang="en-US" dirty="0"/>
              <a:t>What can you do to protect yourself</a:t>
            </a:r>
          </a:p>
        </p:txBody>
      </p:sp>
      <p:sp>
        <p:nvSpPr>
          <p:cNvPr id="7" name="TextBox 6">
            <a:extLst>
              <a:ext uri="{FF2B5EF4-FFF2-40B4-BE49-F238E27FC236}">
                <a16:creationId xmlns:a16="http://schemas.microsoft.com/office/drawing/2014/main" id="{8E9EADAA-4B8C-5A4D-A108-892405107522}"/>
              </a:ext>
            </a:extLst>
          </p:cNvPr>
          <p:cNvSpPr txBox="1"/>
          <p:nvPr/>
        </p:nvSpPr>
        <p:spPr>
          <a:xfrm>
            <a:off x="827169" y="29378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Conduct reconciliation </a:t>
            </a:r>
            <a:br>
              <a:rPr lang="en-US" sz="1800" b="1" dirty="0">
                <a:solidFill>
                  <a:srgbClr val="0050B5"/>
                </a:solidFill>
              </a:rPr>
            </a:br>
            <a:r>
              <a:rPr lang="en-US" sz="1800" b="1" dirty="0">
                <a:solidFill>
                  <a:srgbClr val="0050B5"/>
                </a:solidFill>
              </a:rPr>
              <a:t>of all banking transactions on a daily basis</a:t>
            </a:r>
          </a:p>
        </p:txBody>
      </p:sp>
      <p:sp>
        <p:nvSpPr>
          <p:cNvPr id="8" name="TextBox 7">
            <a:extLst>
              <a:ext uri="{FF2B5EF4-FFF2-40B4-BE49-F238E27FC236}">
                <a16:creationId xmlns:a16="http://schemas.microsoft.com/office/drawing/2014/main" id="{F661923D-484B-124C-B4F3-8C98391DE2D3}"/>
              </a:ext>
            </a:extLst>
          </p:cNvPr>
          <p:cNvSpPr txBox="1"/>
          <p:nvPr/>
        </p:nvSpPr>
        <p:spPr>
          <a:xfrm>
            <a:off x="6190218" y="46142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Watch out for phishing, email compromise and</a:t>
            </a:r>
            <a:br>
              <a:rPr lang="en-US" sz="1800" b="1" dirty="0">
                <a:solidFill>
                  <a:srgbClr val="0050B5"/>
                </a:solidFill>
              </a:rPr>
            </a:br>
            <a:r>
              <a:rPr lang="en-US" sz="1800" b="1" dirty="0">
                <a:solidFill>
                  <a:srgbClr val="0050B5"/>
                </a:solidFill>
              </a:rPr>
              <a:t>vendor impersonation</a:t>
            </a:r>
          </a:p>
        </p:txBody>
      </p:sp>
      <p:sp>
        <p:nvSpPr>
          <p:cNvPr id="9" name="TextBox 8">
            <a:extLst>
              <a:ext uri="{FF2B5EF4-FFF2-40B4-BE49-F238E27FC236}">
                <a16:creationId xmlns:a16="http://schemas.microsoft.com/office/drawing/2014/main" id="{4B98AD2D-4989-914A-8942-2E933D7BEB4B}"/>
              </a:ext>
            </a:extLst>
          </p:cNvPr>
          <p:cNvSpPr txBox="1"/>
          <p:nvPr/>
        </p:nvSpPr>
        <p:spPr>
          <a:xfrm>
            <a:off x="4402534" y="29378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Protect critical </a:t>
            </a:r>
            <a:br>
              <a:rPr lang="en-US" sz="1800" b="1" dirty="0">
                <a:solidFill>
                  <a:srgbClr val="0050B5"/>
                </a:solidFill>
              </a:rPr>
            </a:br>
            <a:r>
              <a:rPr lang="en-US" sz="1800" b="1" dirty="0">
                <a:solidFill>
                  <a:srgbClr val="0050B5"/>
                </a:solidFill>
              </a:rPr>
              <a:t>credentials like user ID </a:t>
            </a:r>
            <a:br>
              <a:rPr lang="en-US" sz="1800" b="1" dirty="0">
                <a:solidFill>
                  <a:srgbClr val="0050B5"/>
                </a:solidFill>
              </a:rPr>
            </a:br>
            <a:r>
              <a:rPr lang="en-US" sz="1800" b="1" dirty="0">
                <a:solidFill>
                  <a:srgbClr val="0050B5"/>
                </a:solidFill>
              </a:rPr>
              <a:t>and passwords</a:t>
            </a:r>
          </a:p>
        </p:txBody>
      </p:sp>
      <p:sp>
        <p:nvSpPr>
          <p:cNvPr id="14" name="Content Placeholder 1">
            <a:extLst>
              <a:ext uri="{FF2B5EF4-FFF2-40B4-BE49-F238E27FC236}">
                <a16:creationId xmlns:a16="http://schemas.microsoft.com/office/drawing/2014/main" id="{359A15A6-6503-8A4B-981E-E43A2135728E}"/>
              </a:ext>
            </a:extLst>
          </p:cNvPr>
          <p:cNvSpPr txBox="1">
            <a:spLocks/>
          </p:cNvSpPr>
          <p:nvPr/>
        </p:nvSpPr>
        <p:spPr>
          <a:xfrm>
            <a:off x="827169" y="1508372"/>
            <a:ext cx="10044902" cy="683843"/>
          </a:xfrm>
          <a:prstGeom prst="rect">
            <a:avLst/>
          </a:prstGeom>
          <a:noFill/>
          <a:ln>
            <a:solidFill>
              <a:srgbClr val="0050B5"/>
            </a:solidFill>
          </a:ln>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2400" kern="1200" dirty="0">
                <a:solidFill>
                  <a:schemeClr val="tx1"/>
                </a:solidFill>
                <a:latin typeface="+mn-lt"/>
                <a:ea typeface="Helvetica Neue" panose="02000503000000020004" pitchFamily="2" charset="0"/>
                <a:cs typeface="Helvetica Neue" panose="02000503000000020004"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Helvetica Neue" panose="020005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Helvetica Neue" panose="02000503000000020004" pitchFamily="2" charset="0"/>
                <a:cs typeface="Helvetica Neue" panose="02000503000000020004"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Helvetica Neue" panose="02000503000000020004" pitchFamily="2" charset="0"/>
                <a:cs typeface="Helvetica Neue" panose="02000503000000020004"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lang="en-US" sz="1333" kern="1200" dirty="0">
                <a:solidFill>
                  <a:schemeClr val="tx1"/>
                </a:solidFill>
                <a:latin typeface="+mn-lt"/>
                <a:ea typeface="Helvetica Neue" panose="02000503000000020004" pitchFamily="2" charset="0"/>
                <a:cs typeface="Helvetica Neue" panose="02000503000000020004"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50B5"/>
                </a:solidFill>
              </a:rPr>
              <a:t>Diligence is your first line of defense</a:t>
            </a:r>
          </a:p>
        </p:txBody>
      </p:sp>
      <p:grpSp>
        <p:nvGrpSpPr>
          <p:cNvPr id="2" name="Group 1">
            <a:extLst>
              <a:ext uri="{FF2B5EF4-FFF2-40B4-BE49-F238E27FC236}">
                <a16:creationId xmlns:a16="http://schemas.microsoft.com/office/drawing/2014/main" id="{533C34D2-6391-4C4E-BFDF-7786D7BD9182}"/>
              </a:ext>
            </a:extLst>
          </p:cNvPr>
          <p:cNvGrpSpPr/>
          <p:nvPr/>
        </p:nvGrpSpPr>
        <p:grpSpPr>
          <a:xfrm>
            <a:off x="4061938" y="2949418"/>
            <a:ext cx="3575366" cy="1235574"/>
            <a:chOff x="4061938" y="2949417"/>
            <a:chExt cx="3575366" cy="1935099"/>
          </a:xfrm>
        </p:grpSpPr>
        <p:cxnSp>
          <p:nvCxnSpPr>
            <p:cNvPr id="15" name="Straight Connector 14">
              <a:extLst>
                <a:ext uri="{FF2B5EF4-FFF2-40B4-BE49-F238E27FC236}">
                  <a16:creationId xmlns:a16="http://schemas.microsoft.com/office/drawing/2014/main" id="{4AD3900B-B41D-E24A-B869-ADD05C02000B}"/>
                </a:ext>
              </a:extLst>
            </p:cNvPr>
            <p:cNvCxnSpPr/>
            <p:nvPr/>
          </p:nvCxnSpPr>
          <p:spPr>
            <a:xfrm>
              <a:off x="4061938" y="2949417"/>
              <a:ext cx="0" cy="193509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DB031C-FF7F-AB49-8727-C554CDAED5DD}"/>
                </a:ext>
              </a:extLst>
            </p:cNvPr>
            <p:cNvCxnSpPr/>
            <p:nvPr/>
          </p:nvCxnSpPr>
          <p:spPr>
            <a:xfrm>
              <a:off x="7637304" y="2949417"/>
              <a:ext cx="0" cy="193509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BF65FBE7-067E-0C45-B42A-56D544769C90}"/>
              </a:ext>
            </a:extLst>
          </p:cNvPr>
          <p:cNvSpPr txBox="1"/>
          <p:nvPr/>
        </p:nvSpPr>
        <p:spPr>
          <a:xfrm>
            <a:off x="2550264" y="46142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Establish </a:t>
            </a:r>
            <a:br>
              <a:rPr lang="en-US" sz="1800" b="1" dirty="0">
                <a:solidFill>
                  <a:srgbClr val="0050B5"/>
                </a:solidFill>
              </a:rPr>
            </a:br>
            <a:r>
              <a:rPr lang="en-US" sz="1800" b="1" dirty="0">
                <a:solidFill>
                  <a:srgbClr val="0050B5"/>
                </a:solidFill>
              </a:rPr>
              <a:t>separation of duties</a:t>
            </a:r>
            <a:br>
              <a:rPr lang="en-US" sz="1800" b="1" dirty="0">
                <a:solidFill>
                  <a:srgbClr val="0050B5"/>
                </a:solidFill>
              </a:rPr>
            </a:br>
            <a:r>
              <a:rPr lang="en-US" sz="1800" b="1" dirty="0">
                <a:solidFill>
                  <a:srgbClr val="0050B5"/>
                </a:solidFill>
              </a:rPr>
              <a:t>for internal controls </a:t>
            </a:r>
          </a:p>
        </p:txBody>
      </p:sp>
      <p:sp>
        <p:nvSpPr>
          <p:cNvPr id="11" name="TextBox 10">
            <a:extLst>
              <a:ext uri="{FF2B5EF4-FFF2-40B4-BE49-F238E27FC236}">
                <a16:creationId xmlns:a16="http://schemas.microsoft.com/office/drawing/2014/main" id="{371E8151-D403-444C-80CE-55CD3640F2D5}"/>
              </a:ext>
            </a:extLst>
          </p:cNvPr>
          <p:cNvSpPr txBox="1"/>
          <p:nvPr/>
        </p:nvSpPr>
        <p:spPr>
          <a:xfrm>
            <a:off x="7977899" y="29378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Immediately notify </a:t>
            </a:r>
            <a:br>
              <a:rPr lang="en-US" sz="1800" b="1" dirty="0">
                <a:solidFill>
                  <a:srgbClr val="0050B5"/>
                </a:solidFill>
              </a:rPr>
            </a:br>
            <a:r>
              <a:rPr lang="en-US" sz="1800" b="1" dirty="0">
                <a:solidFill>
                  <a:srgbClr val="0050B5"/>
                </a:solidFill>
              </a:rPr>
              <a:t>your bank of any </a:t>
            </a:r>
            <a:br>
              <a:rPr lang="en-US" sz="1800" b="1" dirty="0">
                <a:solidFill>
                  <a:srgbClr val="0050B5"/>
                </a:solidFill>
              </a:rPr>
            </a:br>
            <a:r>
              <a:rPr lang="en-US" sz="1800" b="1" dirty="0">
                <a:solidFill>
                  <a:srgbClr val="0050B5"/>
                </a:solidFill>
              </a:rPr>
              <a:t>suspicious transactions</a:t>
            </a:r>
          </a:p>
        </p:txBody>
      </p:sp>
      <p:cxnSp>
        <p:nvCxnSpPr>
          <p:cNvPr id="18" name="Straight Connector 17">
            <a:extLst>
              <a:ext uri="{FF2B5EF4-FFF2-40B4-BE49-F238E27FC236}">
                <a16:creationId xmlns:a16="http://schemas.microsoft.com/office/drawing/2014/main" id="{818D8ADA-8D31-8145-A1F8-A9CE5832ED78}"/>
              </a:ext>
            </a:extLst>
          </p:cNvPr>
          <p:cNvCxnSpPr/>
          <p:nvPr/>
        </p:nvCxnSpPr>
        <p:spPr>
          <a:xfrm>
            <a:off x="5849620" y="4614241"/>
            <a:ext cx="0" cy="1235574"/>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A95A4-FA97-054C-8C9D-ED727A75B6EF}"/>
              </a:ext>
            </a:extLst>
          </p:cNvPr>
          <p:cNvSpPr>
            <a:spLocks noGrp="1"/>
          </p:cNvSpPr>
          <p:nvPr>
            <p:ph type="title"/>
          </p:nvPr>
        </p:nvSpPr>
        <p:spPr>
          <a:xfrm>
            <a:off x="772305" y="228165"/>
            <a:ext cx="10515600" cy="560719"/>
          </a:xfrm>
        </p:spPr>
        <p:txBody>
          <a:bodyPr anchor="t"/>
          <a:lstStyle/>
          <a:p>
            <a:r>
              <a:rPr lang="en-US" dirty="0"/>
              <a:t>Helping to Secure Your Bottom Line</a:t>
            </a:r>
          </a:p>
        </p:txBody>
      </p:sp>
      <p:sp>
        <p:nvSpPr>
          <p:cNvPr id="7" name="TextBox 6">
            <a:extLst>
              <a:ext uri="{FF2B5EF4-FFF2-40B4-BE49-F238E27FC236}">
                <a16:creationId xmlns:a16="http://schemas.microsoft.com/office/drawing/2014/main" id="{8E9EADAA-4B8C-5A4D-A108-892405107522}"/>
              </a:ext>
            </a:extLst>
          </p:cNvPr>
          <p:cNvSpPr txBox="1"/>
          <p:nvPr/>
        </p:nvSpPr>
        <p:spPr>
          <a:xfrm>
            <a:off x="827169" y="29378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Online Banking  </a:t>
            </a:r>
          </a:p>
        </p:txBody>
      </p:sp>
      <p:sp>
        <p:nvSpPr>
          <p:cNvPr id="8" name="TextBox 7">
            <a:extLst>
              <a:ext uri="{FF2B5EF4-FFF2-40B4-BE49-F238E27FC236}">
                <a16:creationId xmlns:a16="http://schemas.microsoft.com/office/drawing/2014/main" id="{F661923D-484B-124C-B4F3-8C98391DE2D3}"/>
              </a:ext>
            </a:extLst>
          </p:cNvPr>
          <p:cNvSpPr txBox="1"/>
          <p:nvPr/>
        </p:nvSpPr>
        <p:spPr>
          <a:xfrm>
            <a:off x="6190218" y="46142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Account Reconciliation</a:t>
            </a:r>
          </a:p>
        </p:txBody>
      </p:sp>
      <p:sp>
        <p:nvSpPr>
          <p:cNvPr id="9" name="TextBox 8">
            <a:extLst>
              <a:ext uri="{FF2B5EF4-FFF2-40B4-BE49-F238E27FC236}">
                <a16:creationId xmlns:a16="http://schemas.microsoft.com/office/drawing/2014/main" id="{4B98AD2D-4989-914A-8942-2E933D7BEB4B}"/>
              </a:ext>
            </a:extLst>
          </p:cNvPr>
          <p:cNvSpPr txBox="1"/>
          <p:nvPr/>
        </p:nvSpPr>
        <p:spPr>
          <a:xfrm>
            <a:off x="4402534" y="29378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ACH Positive Pay</a:t>
            </a:r>
          </a:p>
        </p:txBody>
      </p:sp>
      <p:sp>
        <p:nvSpPr>
          <p:cNvPr id="14" name="Content Placeholder 1">
            <a:extLst>
              <a:ext uri="{FF2B5EF4-FFF2-40B4-BE49-F238E27FC236}">
                <a16:creationId xmlns:a16="http://schemas.microsoft.com/office/drawing/2014/main" id="{359A15A6-6503-8A4B-981E-E43A2135728E}"/>
              </a:ext>
            </a:extLst>
          </p:cNvPr>
          <p:cNvSpPr txBox="1">
            <a:spLocks/>
          </p:cNvSpPr>
          <p:nvPr/>
        </p:nvSpPr>
        <p:spPr>
          <a:xfrm>
            <a:off x="827169" y="1218134"/>
            <a:ext cx="10044902" cy="974082"/>
          </a:xfrm>
          <a:prstGeom prst="rect">
            <a:avLst/>
          </a:prstGeom>
          <a:noFill/>
          <a:ln>
            <a:solidFill>
              <a:srgbClr val="0050B5"/>
            </a:solidFill>
          </a:ln>
        </p:spPr>
        <p:txBody>
          <a:bodyPr vert="horz" lIns="91440" tIns="45720" rIns="91440" bIns="4572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2400" kern="1200" dirty="0">
                <a:solidFill>
                  <a:schemeClr val="tx1"/>
                </a:solidFill>
                <a:latin typeface="+mn-lt"/>
                <a:ea typeface="Helvetica Neue" panose="02000503000000020004" pitchFamily="2" charset="0"/>
                <a:cs typeface="Helvetica Neue" panose="02000503000000020004"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Helvetica Neue" panose="020005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Helvetica Neue" panose="02000503000000020004" pitchFamily="2" charset="0"/>
                <a:cs typeface="Helvetica Neue" panose="02000503000000020004"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Helvetica Neue" panose="02000503000000020004" pitchFamily="2" charset="0"/>
                <a:cs typeface="Helvetica Neue" panose="02000503000000020004"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lang="en-US" sz="1333" kern="1200" dirty="0">
                <a:solidFill>
                  <a:schemeClr val="tx1"/>
                </a:solidFill>
                <a:latin typeface="+mn-lt"/>
                <a:ea typeface="Helvetica Neue" panose="02000503000000020004" pitchFamily="2" charset="0"/>
                <a:cs typeface="Helvetica Neue" panose="02000503000000020004"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50B5"/>
                </a:solidFill>
              </a:rPr>
              <a:t>Protect against fraud with Treasury Management services </a:t>
            </a:r>
            <a:br>
              <a:rPr lang="en-US" b="1" dirty="0">
                <a:solidFill>
                  <a:srgbClr val="0050B5"/>
                </a:solidFill>
              </a:rPr>
            </a:br>
            <a:r>
              <a:rPr lang="en-US" b="1" dirty="0">
                <a:solidFill>
                  <a:srgbClr val="0050B5"/>
                </a:solidFill>
              </a:rPr>
              <a:t>designed for your business</a:t>
            </a:r>
          </a:p>
        </p:txBody>
      </p:sp>
      <p:grpSp>
        <p:nvGrpSpPr>
          <p:cNvPr id="2" name="Group 1">
            <a:extLst>
              <a:ext uri="{FF2B5EF4-FFF2-40B4-BE49-F238E27FC236}">
                <a16:creationId xmlns:a16="http://schemas.microsoft.com/office/drawing/2014/main" id="{533C34D2-6391-4C4E-BFDF-7786D7BD9182}"/>
              </a:ext>
            </a:extLst>
          </p:cNvPr>
          <p:cNvGrpSpPr/>
          <p:nvPr/>
        </p:nvGrpSpPr>
        <p:grpSpPr>
          <a:xfrm>
            <a:off x="4061938" y="2949418"/>
            <a:ext cx="3575366" cy="1235574"/>
            <a:chOff x="4061938" y="2949417"/>
            <a:chExt cx="3575366" cy="1935099"/>
          </a:xfrm>
        </p:grpSpPr>
        <p:cxnSp>
          <p:nvCxnSpPr>
            <p:cNvPr id="15" name="Straight Connector 14">
              <a:extLst>
                <a:ext uri="{FF2B5EF4-FFF2-40B4-BE49-F238E27FC236}">
                  <a16:creationId xmlns:a16="http://schemas.microsoft.com/office/drawing/2014/main" id="{4AD3900B-B41D-E24A-B869-ADD05C02000B}"/>
                </a:ext>
              </a:extLst>
            </p:cNvPr>
            <p:cNvCxnSpPr/>
            <p:nvPr/>
          </p:nvCxnSpPr>
          <p:spPr>
            <a:xfrm>
              <a:off x="4061938" y="2949417"/>
              <a:ext cx="0" cy="193509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DB031C-FF7F-AB49-8727-C554CDAED5DD}"/>
                </a:ext>
              </a:extLst>
            </p:cNvPr>
            <p:cNvCxnSpPr/>
            <p:nvPr/>
          </p:nvCxnSpPr>
          <p:spPr>
            <a:xfrm>
              <a:off x="7637304" y="2949417"/>
              <a:ext cx="0" cy="193509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BF65FBE7-067E-0C45-B42A-56D544769C90}"/>
              </a:ext>
            </a:extLst>
          </p:cNvPr>
          <p:cNvSpPr txBox="1"/>
          <p:nvPr/>
        </p:nvSpPr>
        <p:spPr>
          <a:xfrm>
            <a:off x="2550264" y="46142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Check Positive Pay</a:t>
            </a:r>
          </a:p>
        </p:txBody>
      </p:sp>
      <p:sp>
        <p:nvSpPr>
          <p:cNvPr id="11" name="TextBox 10">
            <a:extLst>
              <a:ext uri="{FF2B5EF4-FFF2-40B4-BE49-F238E27FC236}">
                <a16:creationId xmlns:a16="http://schemas.microsoft.com/office/drawing/2014/main" id="{371E8151-D403-444C-80CE-55CD3640F2D5}"/>
              </a:ext>
            </a:extLst>
          </p:cNvPr>
          <p:cNvSpPr txBox="1"/>
          <p:nvPr/>
        </p:nvSpPr>
        <p:spPr>
          <a:xfrm>
            <a:off x="7977899" y="2937841"/>
            <a:ext cx="2894172" cy="1235574"/>
          </a:xfrm>
          <a:prstGeom prst="rect">
            <a:avLst/>
          </a:prstGeom>
          <a:solidFill>
            <a:schemeClr val="bg1">
              <a:lumMod val="95000"/>
            </a:schemeClr>
          </a:solidFill>
          <a:ln>
            <a:noFill/>
          </a:ln>
        </p:spPr>
        <p:txBody>
          <a:bodyPr wrap="square" rtlCol="0" anchor="ctr">
            <a:noAutofit/>
          </a:bodyPr>
          <a:lstStyle/>
          <a:p>
            <a:pPr algn="ctr">
              <a:lnSpc>
                <a:spcPct val="100000"/>
              </a:lnSpc>
            </a:pPr>
            <a:r>
              <a:rPr lang="en-US" sz="1800" b="1" dirty="0">
                <a:solidFill>
                  <a:srgbClr val="0050B5"/>
                </a:solidFill>
              </a:rPr>
              <a:t>Wire Transfer</a:t>
            </a:r>
          </a:p>
        </p:txBody>
      </p:sp>
      <p:cxnSp>
        <p:nvCxnSpPr>
          <p:cNvPr id="18" name="Straight Connector 17">
            <a:extLst>
              <a:ext uri="{FF2B5EF4-FFF2-40B4-BE49-F238E27FC236}">
                <a16:creationId xmlns:a16="http://schemas.microsoft.com/office/drawing/2014/main" id="{818D8ADA-8D31-8145-A1F8-A9CE5832ED78}"/>
              </a:ext>
            </a:extLst>
          </p:cNvPr>
          <p:cNvCxnSpPr/>
          <p:nvPr/>
        </p:nvCxnSpPr>
        <p:spPr>
          <a:xfrm>
            <a:off x="5849620" y="4614241"/>
            <a:ext cx="0" cy="1235574"/>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822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Horizon">
  <a:themeElements>
    <a:clrScheme name="First Horizon 1">
      <a:dk1>
        <a:srgbClr val="000000"/>
      </a:dk1>
      <a:lt1>
        <a:srgbClr val="FFFFFF"/>
      </a:lt1>
      <a:dk2>
        <a:srgbClr val="000000"/>
      </a:dk2>
      <a:lt2>
        <a:srgbClr val="FFFFFF"/>
      </a:lt2>
      <a:accent1>
        <a:srgbClr val="0050B5"/>
      </a:accent1>
      <a:accent2>
        <a:srgbClr val="FD3A20"/>
      </a:accent2>
      <a:accent3>
        <a:srgbClr val="001B70"/>
      </a:accent3>
      <a:accent4>
        <a:srgbClr val="59CBE8"/>
      </a:accent4>
      <a:accent5>
        <a:srgbClr val="E2E5A0"/>
      </a:accent5>
      <a:accent6>
        <a:srgbClr val="B8BBBD"/>
      </a:accent6>
      <a:hlink>
        <a:srgbClr val="0050B5"/>
      </a:hlink>
      <a:folHlink>
        <a:srgbClr val="0050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st Horizon.potx" id="{5FF8A95B-98B5-584D-80C5-2DDB5BC2C9F3}" vid="{14F3C219-23D4-D347-8942-B1C224023D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FH-20-0136 Dual-Branded PPT 16x9 template</Template>
  <TotalTime>26177</TotalTime>
  <Words>1128</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 Neue</vt:lpstr>
      <vt:lpstr>First Horizon</vt:lpstr>
      <vt:lpstr>Securing the New Normal  Virtual Event  </vt:lpstr>
      <vt:lpstr>Donna Kasmiersky Executive over Treasury Management First Horizon </vt:lpstr>
      <vt:lpstr>David Popwell President, Specialty Banking First Horizon </vt:lpstr>
      <vt:lpstr>Donna Kasmiersky Executive over Treasury Management First Horizon </vt:lpstr>
      <vt:lpstr>Theresa Payton Leading cybersecurity expert and former Whitehouse CIO</vt:lpstr>
      <vt:lpstr>Steven Jones Chief Information Security Officer First Horizon </vt:lpstr>
      <vt:lpstr>Donna Kasmiersky Executive over Treasury Management First Horizon </vt:lpstr>
      <vt:lpstr>What can you do to protect yourself</vt:lpstr>
      <vt:lpstr>Helping to Secure Your Bottom Line</vt:lpstr>
      <vt:lpstr>Thank you for attending the Cyber Fraud Virtual Event</vt:lpstr>
    </vt:vector>
  </TitlesOfParts>
  <Company>First Horizon National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IMPACTS TO MARKETING</dc:title>
  <dc:creator>DUDA, CARRIE E</dc:creator>
  <cp:lastModifiedBy>Washburn, Connie J</cp:lastModifiedBy>
  <cp:revision>268</cp:revision>
  <dcterms:created xsi:type="dcterms:W3CDTF">2020-05-06T11:33:56Z</dcterms:created>
  <dcterms:modified xsi:type="dcterms:W3CDTF">2020-10-15T11:32:51Z</dcterms:modified>
</cp:coreProperties>
</file>